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41.xml" ContentType="application/vnd.openxmlformats-officedocument.presentationml.notesSlide+xml"/>
  <Override PartName="/ppt/media/image3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  <p:sldMasterId id="2147483694" r:id="rId4"/>
    <p:sldMasterId id="2147483710" r:id="rId5"/>
  </p:sldMasterIdLst>
  <p:notesMasterIdLst>
    <p:notesMasterId r:id="rId73"/>
  </p:notesMasterIdLst>
  <p:sldIdLst>
    <p:sldId id="256" r:id="rId6"/>
    <p:sldId id="548" r:id="rId7"/>
    <p:sldId id="657" r:id="rId8"/>
    <p:sldId id="658" r:id="rId9"/>
    <p:sldId id="659" r:id="rId10"/>
    <p:sldId id="660" r:id="rId11"/>
    <p:sldId id="663" r:id="rId12"/>
    <p:sldId id="662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275" r:id="rId23"/>
    <p:sldId id="276" r:id="rId24"/>
    <p:sldId id="281" r:id="rId25"/>
    <p:sldId id="283" r:id="rId26"/>
    <p:sldId id="282" r:id="rId27"/>
    <p:sldId id="279" r:id="rId28"/>
    <p:sldId id="286" r:id="rId29"/>
    <p:sldId id="284" r:id="rId30"/>
    <p:sldId id="287" r:id="rId31"/>
    <p:sldId id="285" r:id="rId32"/>
    <p:sldId id="656" r:id="rId33"/>
    <p:sldId id="411" r:id="rId34"/>
    <p:sldId id="673" r:id="rId35"/>
    <p:sldId id="258" r:id="rId36"/>
    <p:sldId id="257" r:id="rId37"/>
    <p:sldId id="299" r:id="rId38"/>
    <p:sldId id="304" r:id="rId39"/>
    <p:sldId id="260" r:id="rId40"/>
    <p:sldId id="302" r:id="rId41"/>
    <p:sldId id="300" r:id="rId42"/>
    <p:sldId id="306" r:id="rId43"/>
    <p:sldId id="307" r:id="rId44"/>
    <p:sldId id="308" r:id="rId45"/>
    <p:sldId id="674" r:id="rId46"/>
    <p:sldId id="675" r:id="rId47"/>
    <p:sldId id="676" r:id="rId48"/>
    <p:sldId id="677" r:id="rId49"/>
    <p:sldId id="259" r:id="rId50"/>
    <p:sldId id="289" r:id="rId51"/>
    <p:sldId id="288" r:id="rId52"/>
    <p:sldId id="678" r:id="rId53"/>
    <p:sldId id="679" r:id="rId54"/>
    <p:sldId id="294" r:id="rId55"/>
    <p:sldId id="382" r:id="rId56"/>
    <p:sldId id="381" r:id="rId57"/>
    <p:sldId id="293" r:id="rId58"/>
    <p:sldId id="290" r:id="rId59"/>
    <p:sldId id="261" r:id="rId60"/>
    <p:sldId id="297" r:id="rId61"/>
    <p:sldId id="686" r:id="rId62"/>
    <p:sldId id="680" r:id="rId63"/>
    <p:sldId id="681" r:id="rId64"/>
    <p:sldId id="682" r:id="rId65"/>
    <p:sldId id="683" r:id="rId66"/>
    <p:sldId id="684" r:id="rId67"/>
    <p:sldId id="685" r:id="rId68"/>
    <p:sldId id="262" r:id="rId69"/>
    <p:sldId id="263" r:id="rId70"/>
    <p:sldId id="264" r:id="rId71"/>
    <p:sldId id="265" r:id="rId7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70"/>
  </p:normalViewPr>
  <p:slideViewPr>
    <p:cSldViewPr snapToGrid="0" snapToObjects="1" showGuides="1">
      <p:cViewPr varScale="1">
        <p:scale>
          <a:sx n="137" d="100"/>
          <a:sy n="137" d="100"/>
        </p:scale>
        <p:origin x="920" y="192"/>
      </p:cViewPr>
      <p:guideLst>
        <p:guide orient="horz" pos="203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A313D-12E4-A24C-9D13-075E013C80F9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AF12E-58C3-E849-854A-3DDFA590A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21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16FE6-13FE-B50E-1999-A01C740F8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110AA-1D5A-9699-B9B5-70B40CBB4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02660-DCFA-DF52-B4B4-462723A1A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2AED8-8B62-6979-F71F-3F223E1BC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6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2768-08AF-6CED-D5E0-C74CA600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DAA943-E1BB-9B5D-C1DE-2CAF2F020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6280F-2807-3B2D-9B17-D1B63B82C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E6B6D-4BBF-5484-DAB1-A717DC838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A4946-52FA-E3F6-5315-5B38DE51A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9F57D-BA5C-9EF0-4A1A-F9C30834D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C9509-FFC0-7909-8A64-25BC87DAB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CE42F-C64B-1E1D-7CD3-64EE742B2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2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5849D-68D8-3AB3-EF98-DDD119EA1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3C27A-CE5E-71AA-9B6F-804EA3CF5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B5C8D4-CC47-D646-1E75-86323361A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51CBD-E243-8D03-5F9E-592A8D5E3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03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63AA0-F7CA-103D-6AA5-2E1DE7575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C8225-9663-BAD8-8AB6-9CF33ECCC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85259-383F-6F49-B8E2-419775B02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F8D00-CF5F-1747-7D51-B3D50516C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7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AB93D-C7D2-8E9D-1CE3-0EABA73B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92788-DDCD-C3A4-2C9D-545BD4DC8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A8164-5EDE-B989-0FD5-EBAFC3538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E7B7D-C9B7-DB6E-97F8-8E2091005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98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95593-B062-A6B4-042B-5E130623B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3F04A4-C3DC-D024-430C-45871A7BD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97651-E530-B686-2466-D59ED517D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B15F6-CBD5-269E-3532-D5CEB5892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01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C997C-F7FD-6FEF-0BA1-F5AEA7C86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D91D4-61BD-9561-A740-926938BF9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B4A3C-D632-C1DD-DD12-A970693A8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9C9FE-3387-B0CA-6837-07BB9AC43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17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5ECB7-9CA5-50E1-F02B-665147454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BD907-1189-912D-0188-8B133DA89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DF549-1481-5EDC-3CC2-7D894A63D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00940-E182-2090-D639-26ECE46FC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99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13EE5-75C8-A5C1-4BD5-266CE2904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D0FCEC-2133-75D1-9546-27524B90A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42E747-78F7-5B79-F37C-78E42CAF2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1B61DE-23C6-5DC8-2192-778E48929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413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9C8E5-3FDC-456C-CAFA-3E9A919E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87E77B-E05A-D097-95E8-E7065729C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189AF1-3952-2C5E-EEA0-92AC6DA87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2892CD-8F7D-7A64-F040-D87C70AC8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328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14E1-F0FD-61A2-BE0B-51435B98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EB2EA-F758-1580-7BAB-2EA89A4BC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9BB06-2DEF-3E46-9971-B5B22DF3E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FE4F2-43D4-836F-C035-C218CC53F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88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D093E-AEC6-4F77-A0D2-510F4389EF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5A8BF-E31A-9BFC-263C-33676835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60129-D540-3F33-2027-5F26ECE37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12CBB-19A0-F37C-7585-62F7F67DC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EDD07-FF71-5ED7-A0DB-F5A2ECC7C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2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C04E2-0FC2-008E-68CE-87A8A433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1086F-A78E-1654-CDCE-2DD6AD2C98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15606-8953-7AFB-8CAE-DD5C64B6B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DDC86-0CF7-FB9A-7E05-3C34D160F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14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025B3-FF52-7852-0226-BE4B5B34F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5167B-6EA0-0CB2-EC87-A1CF8CDF8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FE6F-BB5A-8DD5-A293-1BBBBF1C4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31A7B-AB90-791E-4678-3CB4EBC7E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7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7697-5B84-78FE-928B-61899C2DA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619CA-328F-2998-33FA-71C680586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64F101-51C6-1DBA-73C2-A48E56612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3BB55-88D0-C2C0-D6B2-264B20BAC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7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B75F-2FF2-7FD0-18E7-4A32C5ACF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9CFDF-CA94-4898-7C63-339FEEFFB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7C234D-AE7E-E89D-C3BC-25BF54FB3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704FA-F1AA-CE2E-95AE-62C1CABDB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3EF2A-B346-5E46-9D5C-9DF93661F8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0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132C-1A6D-643A-CAD6-E8B8472E8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CF85C-B4FD-1110-0093-732AC6FA7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5ABD9-23A5-FA28-5800-818BA6AC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8F4A-C445-D11F-B080-4445A2FB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CEC8B-D529-2D78-8AB3-6941000E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A91F-3853-64F7-871C-6DEB5306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CADF5-7C86-8102-A96A-BA26F5F62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2C6D6-7381-A362-87E0-10644B7E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49E03-CE3C-59DA-A80D-0FDCB181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81B0-44BA-2263-C5AB-E7B7523E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80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FDB5-E626-8007-17D3-D4D94FF6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556B2-B8D9-4E6F-01EE-979BCDCB1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7A22D-D1BE-4DC0-9E43-A502B708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BA0A9-38D6-D98F-1854-DBA37F8A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175DD-EC6E-C637-B38C-59E5CE4F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14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9420-4E39-7126-4606-03571013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831B2-31AF-168F-2437-D76E18108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44AFC-1620-21D5-44DF-A33504FD9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10317-DB5D-F00B-33FC-44E2192C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C1F96-95B6-2CC3-5A87-F280C6A1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9F438-D914-1954-921A-187BED74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29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328E-5A93-7B0D-D3A4-1CBACC55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2CDD3-7459-35E4-AE6C-FBB576305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576B1-E80E-7D61-9386-2FCD40C21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62CD9-466B-3AF0-0117-23CFA656D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156FF-1A5C-77D8-0374-A52DC40F9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5CD9B4-1B4C-2E3A-E6DC-C450A654D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CCA6A-108D-43E9-1C77-72CB9A24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BA50E-FE95-BDAA-2A57-41F3D7F5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47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8896-1A81-E0C0-48E2-60D5EF6B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88969-2B13-D38C-15B5-789010AB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26646-BE72-0EBE-101F-9DECA6A7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C3805-4A60-9976-90C3-9B5DFBAE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40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62428-47AB-2D69-D979-63D173E0B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B38E-1508-FA02-2FB9-BDE17337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178F0-15AE-08F1-11CF-23BB7472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83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1ABC-0C40-5B2B-EB38-BD13C6D4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1B0FE-DF46-00B4-D49E-25EBB26E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049F5-5AED-8CF5-59BA-17CC1AD18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988D2-0387-796F-DE33-3DBA57738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FB256-41DD-7E28-1D24-62BFA909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634DA-CC74-44F6-4D1A-71C3CF18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8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6EE6-D69F-98A7-E3F4-2BC99ABF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36A53-1D40-12D6-009B-6F234B7290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C035B-B7E2-B982-438D-E551FF56D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9C3D2-6F4B-98DF-6780-DA654F6BD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E2847-ADE9-1493-1AE0-F8F18A17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848E-A96F-506D-F7CE-7036EF36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60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B32F-B489-25EC-5580-8F23A142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A878B-36AB-4B96-71CF-D9E4FC074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7374F-DF1E-DA52-B83E-6CC2BE89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0A5EF-E314-5A70-8E0B-EFC4CFB5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57C8D-81FD-F69F-2877-0A55300C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16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DDBFA-B74F-531B-DE17-D34413E8E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ADE88-1923-9C06-5FB1-E0BB527B8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03D6F-32AB-5293-A811-B916CD52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C28BC-AEF4-ED57-7F18-9966CEF1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7A73C-8FB9-DDA0-EA2A-1EE0CD06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3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3685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38240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4056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99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530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032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831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61818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46607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44254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188643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616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00745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4612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48974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26860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672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4928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10282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52627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222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1894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4937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780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4755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013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22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327660"/>
            <a:ext cx="760784" cy="32766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2873212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327660"/>
            <a:ext cx="760784" cy="32766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1" y="95491"/>
            <a:ext cx="9144001" cy="460094"/>
            <a:chOff x="-1" y="127322"/>
            <a:chExt cx="12192001" cy="6134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93539" y="740780"/>
              <a:ext cx="11798461" cy="0"/>
            </a:xfrm>
            <a:prstGeom prst="line">
              <a:avLst/>
            </a:prstGeom>
            <a:ln>
              <a:solidFill>
                <a:srgbClr val="1F2B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-1" y="127322"/>
              <a:ext cx="150471" cy="613458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96769" y="127322"/>
              <a:ext cx="150471" cy="613458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" y="4995975"/>
            <a:ext cx="9144000" cy="157032"/>
            <a:chOff x="1" y="6661300"/>
            <a:chExt cx="12192000" cy="209376"/>
          </a:xfrm>
          <a:solidFill>
            <a:srgbClr val="044622"/>
          </a:solidFill>
        </p:grpSpPr>
        <p:sp>
          <p:nvSpPr>
            <p:cNvPr id="17" name="矩形 16"/>
            <p:cNvSpPr/>
            <p:nvPr/>
          </p:nvSpPr>
          <p:spPr>
            <a:xfrm>
              <a:off x="1" y="6661300"/>
              <a:ext cx="12192000" cy="209376"/>
            </a:xfrm>
            <a:prstGeom prst="rect">
              <a:avLst/>
            </a:prstGeom>
            <a:solidFill>
              <a:srgbClr val="013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2009022" y="6695086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583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 rot="10800000">
              <a:off x="37157" y="6695085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583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4" name="文本框 23"/>
          <p:cNvSpPr txBox="1"/>
          <p:nvPr userDrawn="1"/>
        </p:nvSpPr>
        <p:spPr>
          <a:xfrm>
            <a:off x="0" y="4693444"/>
            <a:ext cx="271414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50" dirty="0">
                <a:solidFill>
                  <a:schemeClr val="accent1">
                    <a:lumMod val="10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博文约礼</a:t>
            </a:r>
            <a:endParaRPr lang="zh-CN" altLang="en-US" sz="1350" dirty="0">
              <a:solidFill>
                <a:schemeClr val="accent1">
                  <a:lumMod val="100000"/>
                </a:schemeClr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BB0A2A3-61B9-5A83-D404-5765564FF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80" t="-5625" r="-403" b="-11325"/>
          <a:stretch/>
        </p:blipFill>
        <p:spPr>
          <a:xfrm>
            <a:off x="5284503" y="83868"/>
            <a:ext cx="3770276" cy="48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734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5812"/>
            <a:ext cx="9144000" cy="51435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7" b="22747"/>
          <a:stretch/>
        </p:blipFill>
        <p:spPr>
          <a:xfrm>
            <a:off x="6486" y="-1774"/>
            <a:ext cx="9131028" cy="2573524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6486" y="-1775"/>
            <a:ext cx="9133725" cy="2573524"/>
          </a:xfrm>
          <a:prstGeom prst="rect">
            <a:avLst/>
          </a:prstGeom>
          <a:solidFill>
            <a:schemeClr val="accent1">
              <a:lumMod val="10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327660"/>
            <a:ext cx="760784" cy="32766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967101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327660"/>
            <a:ext cx="760784" cy="32766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8" r="24078"/>
          <a:stretch/>
        </p:blipFill>
        <p:spPr>
          <a:xfrm>
            <a:off x="5320146" y="0"/>
            <a:ext cx="3823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8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563083"/>
            <a:ext cx="9144000" cy="2017334"/>
          </a:xfrm>
          <a:prstGeom prst="rect">
            <a:avLst/>
          </a:prstGeom>
          <a:solidFill>
            <a:schemeClr val="accent1">
              <a:lumMod val="10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5250199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0863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2991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174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152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0048" y="212884"/>
            <a:ext cx="267033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4774C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1" i="0">
                <a:solidFill>
                  <a:srgbClr val="4774C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13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4332" y="541020"/>
            <a:ext cx="8395335" cy="276999"/>
          </a:xfrm>
        </p:spPr>
        <p:txBody>
          <a:bodyPr lIns="0" tIns="0" rIns="0" bIns="0"/>
          <a:lstStyle>
            <a:lvl1pPr>
              <a:defRPr sz="1800" b="1" i="0">
                <a:solidFill>
                  <a:srgbClr val="4774C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0048" y="1370647"/>
            <a:ext cx="8037671" cy="207749"/>
          </a:xfrm>
        </p:spPr>
        <p:txBody>
          <a:bodyPr lIns="0" tIns="0" rIns="0" bIns="0"/>
          <a:lstStyle>
            <a:lvl1pPr>
              <a:defRPr sz="1350" b="1" i="0">
                <a:solidFill>
                  <a:srgbClr val="4774C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74476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4332" y="541020"/>
            <a:ext cx="8395335" cy="276999"/>
          </a:xfrm>
        </p:spPr>
        <p:txBody>
          <a:bodyPr lIns="0" tIns="0" rIns="0" bIns="0"/>
          <a:lstStyle>
            <a:lvl1pPr>
              <a:defRPr sz="1800" b="1" i="0">
                <a:solidFill>
                  <a:srgbClr val="4774C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21356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4332" y="541020"/>
            <a:ext cx="8395335" cy="276999"/>
          </a:xfrm>
        </p:spPr>
        <p:txBody>
          <a:bodyPr lIns="0" tIns="0" rIns="0" bIns="0"/>
          <a:lstStyle>
            <a:lvl1pPr>
              <a:defRPr sz="1800" b="1" i="0">
                <a:solidFill>
                  <a:srgbClr val="4774C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2613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DBFEE-BF94-07E3-62D9-515120A4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8DB26-A780-A200-606E-2CF083647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7FB19-03D1-1CD3-A692-CD14A84CD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EE2CD2-E104-E344-92C6-F58A6C3ADA8A}" type="datetimeFigureOut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BA050-29F9-FCB9-F63B-AC0FDB50B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6AB83-33AF-566D-3FAE-6E643F5B4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74E9F-175E-9047-A5D1-57BBB9824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7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2379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FFD3-C282-48E8-AB0A-13DCC6F3278A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FF0A-A20F-45FC-ABD3-D4655AE8E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94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4332" y="541020"/>
            <a:ext cx="839533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774C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0048" y="1370647"/>
            <a:ext cx="80376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4774C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875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5C7F-ADC3-8842-F9F4-E8013D124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51272"/>
            <a:ext cx="8906132" cy="1790700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altLang="zh-CN" dirty="0"/>
              <a:t>10</a:t>
            </a:r>
            <a:r>
              <a:rPr lang="en-US" dirty="0"/>
              <a:t>: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Fine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r>
              <a:rPr lang="zh-CN" altLang="en-US" dirty="0"/>
              <a:t> </a:t>
            </a:r>
            <a:r>
              <a:rPr lang="en-US" altLang="zh-CN" dirty="0"/>
              <a:t>III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B169D-E6CD-99E4-52B8-EE7E3BEC8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80649"/>
            <a:ext cx="6858000" cy="124182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Instructor: </a:t>
            </a:r>
            <a:r>
              <a:rPr lang="en-US" sz="2400" dirty="0" err="1">
                <a:solidFill>
                  <a:schemeClr val="tx1"/>
                </a:solidFill>
              </a:rPr>
              <a:t>Zhanzhan</a:t>
            </a:r>
            <a:r>
              <a:rPr lang="en-US" sz="2400" dirty="0">
                <a:solidFill>
                  <a:schemeClr val="tx1"/>
                </a:solidFill>
              </a:rPr>
              <a:t> Zhao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488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9"/>
    </mc:Choice>
    <mc:Fallback xmlns="">
      <p:transition spd="slow" advTm="66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C8CEE-56B4-79FC-C527-D07D310C9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60A8F-9099-D178-0220-DF58553DB474}"/>
              </a:ext>
            </a:extLst>
          </p:cNvPr>
          <p:cNvSpPr txBox="1"/>
          <p:nvPr/>
        </p:nvSpPr>
        <p:spPr>
          <a:xfrm>
            <a:off x="-4190" y="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CA544-A736-E781-A043-78B759B1A78E}"/>
              </a:ext>
            </a:extLst>
          </p:cNvPr>
          <p:cNvSpPr txBox="1"/>
          <p:nvPr/>
        </p:nvSpPr>
        <p:spPr>
          <a:xfrm>
            <a:off x="265814" y="723487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🗓️ Training Schedule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50207-CFD7-D639-7A38-7001217F80C9}"/>
              </a:ext>
            </a:extLst>
          </p:cNvPr>
          <p:cNvSpPr txBox="1"/>
          <p:nvPr/>
        </p:nvSpPr>
        <p:spPr>
          <a:xfrm>
            <a:off x="265814" y="1092819"/>
            <a:ext cx="8686800" cy="432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✅ Step 3: Validation After Epoch (or Every Few Steps)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After the model finishes going through </a:t>
            </a:r>
            <a:r>
              <a:rPr lang="en-US" b="1" dirty="0"/>
              <a:t>all batches in one epoch</a:t>
            </a:r>
            <a:r>
              <a:rPr lang="en-US" dirty="0"/>
              <a:t>, you usually: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Pause training</a:t>
            </a:r>
            <a:endParaRPr lang="en-US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Evaluate</a:t>
            </a:r>
            <a:r>
              <a:rPr lang="en-US" dirty="0"/>
              <a:t> the model on the </a:t>
            </a:r>
            <a:r>
              <a:rPr lang="en-US" b="1" dirty="0"/>
              <a:t>validation set</a:t>
            </a:r>
            <a:r>
              <a:rPr lang="en-US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No updates, just forward passes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Measure validation </a:t>
            </a:r>
            <a:r>
              <a:rPr lang="en-US" b="1" dirty="0"/>
              <a:t>loss</a:t>
            </a:r>
            <a:r>
              <a:rPr lang="en-US" dirty="0"/>
              <a:t>, maybe </a:t>
            </a:r>
            <a:r>
              <a:rPr lang="en-US" b="1" dirty="0"/>
              <a:t>perplexity</a:t>
            </a:r>
            <a:r>
              <a:rPr lang="en-US" dirty="0"/>
              <a:t>, or task-specific metrics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Why? To monitor: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Is the model </a:t>
            </a:r>
            <a:r>
              <a:rPr lang="en-US" b="1" dirty="0"/>
              <a:t>improving</a:t>
            </a:r>
            <a:r>
              <a:rPr lang="en-US" dirty="0"/>
              <a:t> overall?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Is it starting to </a:t>
            </a:r>
            <a:r>
              <a:rPr lang="en-US" b="1" dirty="0"/>
              <a:t>overfit</a:t>
            </a:r>
            <a:r>
              <a:rPr lang="en-US" dirty="0"/>
              <a:t> (doing worse on validation while doing better on training)?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489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0BAB9-E2A0-A05C-B23F-D9248CB7C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411E1B-570D-0267-C0C3-D1B2F93521DA}"/>
              </a:ext>
            </a:extLst>
          </p:cNvPr>
          <p:cNvSpPr txBox="1"/>
          <p:nvPr/>
        </p:nvSpPr>
        <p:spPr>
          <a:xfrm>
            <a:off x="-4190" y="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98D1292-8EFE-9E93-619C-3985D704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3405"/>
            <a:ext cx="7719237" cy="463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6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04506-1BC3-947A-665C-FACC14A68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6EDEF4-10F4-8309-5462-3F4DA859AA0B}"/>
              </a:ext>
            </a:extLst>
          </p:cNvPr>
          <p:cNvSpPr txBox="1"/>
          <p:nvPr/>
        </p:nvSpPr>
        <p:spPr>
          <a:xfrm>
            <a:off x="-4190" y="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pic>
        <p:nvPicPr>
          <p:cNvPr id="2" name="Picture 1" descr="A white rectangular box with green text&#10;&#10;AI-generated content may be incorrect.">
            <a:extLst>
              <a:ext uri="{FF2B5EF4-FFF2-40B4-BE49-F238E27FC236}">
                <a16:creationId xmlns:a16="http://schemas.microsoft.com/office/drawing/2014/main" id="{CB6C943E-AF83-46A8-0150-A4F069A8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067627"/>
            <a:ext cx="8160507" cy="29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2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1776-4993-A15D-C8A0-4CDD846F8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55A5BB-9A60-50D7-68B2-39AE0261E643}"/>
              </a:ext>
            </a:extLst>
          </p:cNvPr>
          <p:cNvSpPr txBox="1"/>
          <p:nvPr/>
        </p:nvSpPr>
        <p:spPr>
          <a:xfrm>
            <a:off x="-4190" y="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96349-FC3A-1E21-5E9C-C47F525692AC}"/>
              </a:ext>
            </a:extLst>
          </p:cNvPr>
          <p:cNvSpPr txBox="1"/>
          <p:nvPr/>
        </p:nvSpPr>
        <p:spPr>
          <a:xfrm>
            <a:off x="53163" y="817424"/>
            <a:ext cx="927159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/>
              <a:t>🎯 What is Validation Loss Used For?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/>
              <a:t>Validation loss</a:t>
            </a:r>
            <a:r>
              <a:rPr lang="en-US" sz="2400" dirty="0"/>
              <a:t> is used to: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/>
              <a:t>✅ 1. Monitor model performance during training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After each </a:t>
            </a:r>
            <a:r>
              <a:rPr lang="en-US" sz="2400" b="1" dirty="0"/>
              <a:t>epoch</a:t>
            </a:r>
            <a:r>
              <a:rPr lang="en-US" sz="2400" dirty="0"/>
              <a:t> (or every few steps), you evaluate your model on the </a:t>
            </a:r>
            <a:r>
              <a:rPr lang="en-US" sz="2400" b="1" dirty="0"/>
              <a:t>validation set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model does </a:t>
            </a:r>
            <a:r>
              <a:rPr lang="en-US" sz="2400" b="1" dirty="0"/>
              <a:t>not learn</a:t>
            </a:r>
            <a:r>
              <a:rPr lang="en-US" sz="2400" dirty="0"/>
              <a:t> during this step — it just predicts and computes </a:t>
            </a:r>
            <a:r>
              <a:rPr lang="en-US" sz="2400" b="1" dirty="0"/>
              <a:t>loss</a:t>
            </a:r>
            <a:r>
              <a:rPr lang="en-US" sz="2400" dirty="0"/>
              <a:t> to show how well it’s generalizing to unseen data.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903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5E308-0731-C8C0-3A33-672612FF6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DBC1AB-3D3E-A48C-B8DF-3C03FE52A88F}"/>
              </a:ext>
            </a:extLst>
          </p:cNvPr>
          <p:cNvSpPr txBox="1"/>
          <p:nvPr/>
        </p:nvSpPr>
        <p:spPr>
          <a:xfrm>
            <a:off x="-4190" y="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F01AD-A1AD-7F73-EDB1-0FCDE886AC06}"/>
              </a:ext>
            </a:extLst>
          </p:cNvPr>
          <p:cNvSpPr txBox="1"/>
          <p:nvPr/>
        </p:nvSpPr>
        <p:spPr>
          <a:xfrm>
            <a:off x="53163" y="817424"/>
            <a:ext cx="9271590" cy="428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/>
              <a:t>✅ 2. Select the best model checkpoint</a:t>
            </a:r>
          </a:p>
          <a:p>
            <a:pPr>
              <a:buNone/>
            </a:pPr>
            <a:r>
              <a:rPr lang="en-US" sz="2400" dirty="0"/>
              <a:t>👉 </a:t>
            </a:r>
            <a:r>
              <a:rPr lang="en-US" sz="2400" b="1" dirty="0"/>
              <a:t>This is key</a:t>
            </a:r>
            <a:r>
              <a:rPr lang="en-US" sz="2400" dirty="0"/>
              <a:t>:</a:t>
            </a:r>
          </a:p>
          <a:p>
            <a:pPr>
              <a:buNone/>
            </a:pPr>
            <a:r>
              <a:rPr lang="en-US" sz="2400" dirty="0"/>
              <a:t>You want to </a:t>
            </a:r>
            <a:r>
              <a:rPr lang="en-US" sz="2400" b="1" dirty="0"/>
              <a:t>save the version of your model that performs best on the validation set</a:t>
            </a:r>
            <a:r>
              <a:rPr lang="en-US" sz="2400" dirty="0"/>
              <a:t>, not just the last one!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Training loss will always go down (because the model is seeing the same data repeatedly).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But </a:t>
            </a:r>
            <a:r>
              <a:rPr lang="en-US" sz="2400" b="1" dirty="0"/>
              <a:t>validation loss might go down at first, then go up again</a:t>
            </a:r>
            <a:r>
              <a:rPr lang="en-US" sz="2400" dirty="0"/>
              <a:t> — which means the model is overfitting.</a:t>
            </a:r>
          </a:p>
          <a:p>
            <a:r>
              <a:rPr lang="en-US" sz="2400" dirty="0"/>
              <a:t>So you want to </a:t>
            </a:r>
            <a:r>
              <a:rPr lang="en-US" sz="2400" b="1" dirty="0"/>
              <a:t>track validation loss at each epoch</a:t>
            </a:r>
            <a:r>
              <a:rPr lang="en-US" sz="2400" dirty="0"/>
              <a:t>, and </a:t>
            </a:r>
            <a:r>
              <a:rPr lang="en-US" sz="2400" b="1" dirty="0"/>
              <a:t>keep the model weights that gave you the lowest validation loss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937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1E4CB-EC52-24D4-9FB3-1B243BE9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7A37C-3E2E-4E0F-6AFC-E4EAB1F902F8}"/>
              </a:ext>
            </a:extLst>
          </p:cNvPr>
          <p:cNvSpPr txBox="1"/>
          <p:nvPr/>
        </p:nvSpPr>
        <p:spPr>
          <a:xfrm>
            <a:off x="-4190" y="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pic>
        <p:nvPicPr>
          <p:cNvPr id="2" name="Picture 1" descr="A screenshot of a test&#10;&#10;AI-generated content may be incorrect.">
            <a:extLst>
              <a:ext uri="{FF2B5EF4-FFF2-40B4-BE49-F238E27FC236}">
                <a16:creationId xmlns:a16="http://schemas.microsoft.com/office/drawing/2014/main" id="{7B5CF4EB-26F7-E33E-F30A-D6A6C4CE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589"/>
            <a:ext cx="9026060" cy="38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B57EF-4862-2979-D761-457875916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B4222-8510-B547-D068-56D32C07668E}"/>
              </a:ext>
            </a:extLst>
          </p:cNvPr>
          <p:cNvSpPr txBox="1"/>
          <p:nvPr/>
        </p:nvSpPr>
        <p:spPr>
          <a:xfrm>
            <a:off x="165602" y="635295"/>
            <a:ext cx="91481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Fine-Tuning a Pre-trained Generative Language Model </a:t>
            </a:r>
          </a:p>
          <a:p>
            <a:endParaRPr lang="en-US" sz="2800" kern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800" kern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 Option II: Simulating a Social Phenomenon with 100+ LLM Agents</a:t>
            </a:r>
          </a:p>
          <a:p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FEEF1-78C3-A6A4-F5A1-BA2DB50FE67E}"/>
              </a:ext>
            </a:extLst>
          </p:cNvPr>
          <p:cNvSpPr txBox="1"/>
          <p:nvPr/>
        </p:nvSpPr>
        <p:spPr>
          <a:xfrm>
            <a:off x="165602" y="3262596"/>
            <a:ext cx="7886700" cy="88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 detailed quiz instructions together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6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CF819-6805-8726-0AFE-E54E5C9E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15BCD0-3478-42B1-7894-60A87DCD619A}"/>
              </a:ext>
            </a:extLst>
          </p:cNvPr>
          <p:cNvSpPr txBox="1"/>
          <p:nvPr/>
        </p:nvSpPr>
        <p:spPr>
          <a:xfrm>
            <a:off x="825149" y="241359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Social Simulation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935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2490-E42A-A4F2-7B70-C109F48F5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764" y="-12270"/>
            <a:ext cx="9291527" cy="994172"/>
          </a:xfrm>
        </p:spPr>
        <p:txBody>
          <a:bodyPr>
            <a:normAutofit fontScale="90000"/>
          </a:bodyPr>
          <a:lstStyle/>
          <a:p>
            <a:r>
              <a:rPr lang="en-US" sz="36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II: </a:t>
            </a:r>
            <a:r>
              <a:rPr lang="en-US" sz="36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Social Simulation pipeline explanations </a:t>
            </a:r>
            <a:endParaRPr lang="en-US" sz="36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9583A-8F9E-800C-0342-DA538CF2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53" y="721298"/>
            <a:ext cx="4450246" cy="3263504"/>
          </a:xfrm>
        </p:spPr>
        <p:txBody>
          <a:bodyPr>
            <a:normAutofit/>
          </a:bodyPr>
          <a:lstStyle/>
          <a:p>
            <a:pPr>
              <a:spcAft>
                <a:spcPts val="225"/>
              </a:spcAft>
              <a:buFont typeface="Wingdings" pitchFamily="2" charset="2"/>
              <a:buChar char="q"/>
            </a:pPr>
            <a:r>
              <a:rPr lang="en-US" sz="1800" b="1" dirty="0">
                <a:solidFill>
                  <a:srgbClr val="404040"/>
                </a:solidFill>
                <a:latin typeface="Inter"/>
              </a:rPr>
              <a:t>Agent Architecture</a:t>
            </a:r>
            <a:r>
              <a:rPr lang="en-US" sz="1800" dirty="0">
                <a:solidFill>
                  <a:srgbClr val="404040"/>
                </a:solidFill>
                <a:latin typeface="Inter"/>
              </a:rPr>
              <a:t>:</a:t>
            </a:r>
          </a:p>
          <a:p>
            <a:endParaRPr lang="en-US" dirty="0"/>
          </a:p>
        </p:txBody>
      </p:sp>
      <p:pic>
        <p:nvPicPr>
          <p:cNvPr id="7" name="Picture 6" descr="A diagram of a social behavior&#10;&#10;AI-generated content may be incorrect.">
            <a:extLst>
              <a:ext uri="{FF2B5EF4-FFF2-40B4-BE49-F238E27FC236}">
                <a16:creationId xmlns:a16="http://schemas.microsoft.com/office/drawing/2014/main" id="{81BD60CE-6014-5EF1-D455-73D9FED6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97" y="981902"/>
            <a:ext cx="6171477" cy="3512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A84174-9B87-0454-DDB0-1E0F76108B51}"/>
              </a:ext>
            </a:extLst>
          </p:cNvPr>
          <p:cNvSpPr txBox="1"/>
          <p:nvPr/>
        </p:nvSpPr>
        <p:spPr>
          <a:xfrm>
            <a:off x="1558636" y="4530437"/>
            <a:ext cx="6411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Piao, Jinghua, et al. "</a:t>
            </a:r>
            <a:r>
              <a:rPr lang="en-US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AgentSociety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: Large-Scale Simulation of LLM-Driven Generative Agents Advances Understanding of Human Behaviors and Society." </a:t>
            </a:r>
            <a:r>
              <a:rPr lang="en-US" sz="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6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arXiv:2502.08691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 (2025).</a:t>
            </a:r>
            <a:endParaRPr lang="en-US" sz="600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52054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8898-8FDB-5A63-7F53-ED5CAC66A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569149" cy="3263504"/>
          </a:xfrm>
        </p:spPr>
        <p:txBody>
          <a:bodyPr>
            <a:normAutofit lnSpcReduction="10000"/>
          </a:bodyPr>
          <a:lstStyle/>
          <a:p>
            <a:pPr>
              <a:spcAft>
                <a:spcPts val="225"/>
              </a:spcAft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Urban Space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lvl="1">
              <a:spcBef>
                <a:spcPts val="225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Road networks, POIs, multi-modal mobility (walking, driving, public transit).</a:t>
            </a:r>
          </a:p>
          <a:p>
            <a:pPr lvl="1">
              <a:spcBef>
                <a:spcPts val="225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Data from OpenStreetMap and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Inter"/>
              </a:rPr>
              <a:t>SafeGraph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>
              <a:spcBef>
                <a:spcPts val="225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Social Space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lvl="1">
              <a:spcBef>
                <a:spcPts val="225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Social networks (family, friends, colleagues) with message filtering (supervisor).</a:t>
            </a:r>
          </a:p>
          <a:p>
            <a:pPr>
              <a:spcBef>
                <a:spcPts val="225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Economic Space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lvl="1">
              <a:spcBef>
                <a:spcPts val="225"/>
              </a:spcBef>
              <a:buFont typeface="Wingdings" pitchFamily="2" charset="2"/>
              <a:buChar char="q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Macroeconomic modeling (firms, government, banks) with GDP tracking.</a:t>
            </a:r>
          </a:p>
          <a:p>
            <a:endParaRPr lang="en-US" dirty="0"/>
          </a:p>
        </p:txBody>
      </p:sp>
      <p:pic>
        <p:nvPicPr>
          <p:cNvPr id="5" name="Picture 4" descr="A blue and green planet with black text&#10;&#10;AI-generated content may be incorrect.">
            <a:extLst>
              <a:ext uri="{FF2B5EF4-FFF2-40B4-BE49-F238E27FC236}">
                <a16:creationId xmlns:a16="http://schemas.microsoft.com/office/drawing/2014/main" id="{228D2942-86C6-7FD8-0A02-BF26EF26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9867"/>
            <a:ext cx="510375" cy="983767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4A534E41-CA6F-5EF9-60C6-CE46B3E4435C}"/>
              </a:ext>
            </a:extLst>
          </p:cNvPr>
          <p:cNvSpPr/>
          <p:nvPr/>
        </p:nvSpPr>
        <p:spPr>
          <a:xfrm>
            <a:off x="510375" y="1369218"/>
            <a:ext cx="284756" cy="2198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7" name="Picture 6" descr="A diagram of a diagram of a city&#10;&#10;AI-generated content may be incorrect.">
            <a:extLst>
              <a:ext uri="{FF2B5EF4-FFF2-40B4-BE49-F238E27FC236}">
                <a16:creationId xmlns:a16="http://schemas.microsoft.com/office/drawing/2014/main" id="{B2A0A17A-7C6F-875F-F31E-4B768E48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15" y="1268017"/>
            <a:ext cx="4267443" cy="2797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138F26-386E-2E23-0EE0-AA42CC85E60D}"/>
              </a:ext>
            </a:extLst>
          </p:cNvPr>
          <p:cNvSpPr txBox="1"/>
          <p:nvPr/>
        </p:nvSpPr>
        <p:spPr>
          <a:xfrm>
            <a:off x="6957391" y="4106514"/>
            <a:ext cx="48575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Aptos" panose="02110004020202020204"/>
              </a:rPr>
              <a:t>Fig </a:t>
            </a:r>
            <a:r>
              <a:rPr lang="en-US" sz="1350" baseline="30000" dirty="0">
                <a:solidFill>
                  <a:prstClr val="black"/>
                </a:solidFill>
                <a:latin typeface="Aptos" panose="02110004020202020204"/>
              </a:rPr>
              <a:t>1</a:t>
            </a:r>
            <a:endParaRPr lang="en-US" sz="1350" dirty="0">
              <a:solidFill>
                <a:prstClr val="black"/>
              </a:solidFill>
              <a:latin typeface="Aptos" panose="02110004020202020204"/>
            </a:endParaRPr>
          </a:p>
          <a:p>
            <a:pPr defTabSz="685800"/>
            <a:endParaRPr lang="en-US" sz="1350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6C45A-4018-D0F0-2E9A-7DCA17C00BC8}"/>
              </a:ext>
            </a:extLst>
          </p:cNvPr>
          <p:cNvSpPr txBox="1"/>
          <p:nvPr/>
        </p:nvSpPr>
        <p:spPr>
          <a:xfrm>
            <a:off x="1558636" y="4778997"/>
            <a:ext cx="641119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Aptos" panose="02110004020202020204"/>
              </a:rPr>
              <a:t>[1] 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Piao, Jinghua, et al. "</a:t>
            </a:r>
            <a:r>
              <a:rPr lang="en-US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AgentSociety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: Large-Scale Simulation of LLM-Driven Generative Agents Advances Understanding of Human Behaviors and Society." </a:t>
            </a:r>
            <a:r>
              <a:rPr lang="en-US" sz="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6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arXiv:2502.08691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 (2025).</a:t>
            </a:r>
            <a:endParaRPr lang="en-US" sz="600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A9B824-D71A-DBF2-B95F-0B33F5C42D27}"/>
              </a:ext>
            </a:extLst>
          </p:cNvPr>
          <p:cNvSpPr txBox="1">
            <a:spLocks/>
          </p:cNvSpPr>
          <p:nvPr/>
        </p:nvSpPr>
        <p:spPr>
          <a:xfrm>
            <a:off x="-73764" y="-12270"/>
            <a:ext cx="9291527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kern="18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II: Social Simulation pipeline explanations </a:t>
            </a:r>
            <a:endParaRPr lang="en-US" sz="3600" kern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0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AC8C4-EF52-4B68-CD61-F49C5B7B2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4FA94-09E8-7152-EB74-0611E030ED5E}"/>
              </a:ext>
            </a:extLst>
          </p:cNvPr>
          <p:cNvSpPr txBox="1"/>
          <p:nvPr/>
        </p:nvSpPr>
        <p:spPr>
          <a:xfrm>
            <a:off x="220537" y="1"/>
            <a:ext cx="9148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ym typeface="+mn-ea"/>
              </a:rPr>
              <a:t>Logistics</a:t>
            </a:r>
            <a:r>
              <a:rPr lang="zh-CN" altLang="en-US" sz="3000" dirty="0">
                <a:sym typeface="+mn-ea"/>
              </a:rPr>
              <a:t> </a:t>
            </a:r>
            <a:r>
              <a:rPr lang="en-US" altLang="zh-CN" sz="3000" dirty="0">
                <a:sym typeface="+mn-ea"/>
              </a:rPr>
              <a:t>–</a:t>
            </a:r>
            <a:r>
              <a:rPr lang="zh-CN" altLang="en-US" sz="3000" dirty="0">
                <a:sym typeface="+mn-ea"/>
              </a:rPr>
              <a:t> </a:t>
            </a:r>
            <a:r>
              <a:rPr lang="en-US" altLang="zh-CN" sz="3000" dirty="0">
                <a:sym typeface="+mn-ea"/>
              </a:rPr>
              <a:t>Technical Quiz</a:t>
            </a:r>
          </a:p>
          <a:p>
            <a:endParaRPr lang="en-US" altLang="zh-CN" sz="3000" dirty="0"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06CA0-7763-E454-2667-5087CC473133}"/>
              </a:ext>
            </a:extLst>
          </p:cNvPr>
          <p:cNvSpPr txBox="1"/>
          <p:nvPr/>
        </p:nvSpPr>
        <p:spPr>
          <a:xfrm>
            <a:off x="297493" y="687349"/>
            <a:ext cx="8549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DDL: April 20</a:t>
            </a:r>
            <a:r>
              <a:rPr lang="en-US" baseline="30000" dirty="0"/>
              <a:t>th</a:t>
            </a:r>
            <a:r>
              <a:rPr lang="en-US" dirty="0"/>
              <a:t>, the end of the day.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11C96-A153-E98F-0989-C7BC074D8344}"/>
              </a:ext>
            </a:extLst>
          </p:cNvPr>
          <p:cNvSpPr txBox="1"/>
          <p:nvPr/>
        </p:nvSpPr>
        <p:spPr>
          <a:xfrm>
            <a:off x="297493" y="1304925"/>
            <a:ext cx="7886700" cy="2857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quiz worths 20 points of your final grade. I offer two quiz options and you can choose either one to complete. 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submission deadline is April 20</a:t>
            </a:r>
            <a:r>
              <a:rPr lang="en-US" sz="1800" kern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the end of the day. 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1800" b="1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Fine-Tuning a Pre-trained Generative Language Model 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II: </a:t>
            </a:r>
            <a:r>
              <a:rPr lang="en-US" b="1" kern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Simulating a Social Phenomenon with 100+ LLM Agents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4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158488-9B41-BA16-38B8-62BA8939C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634" y="445294"/>
            <a:ext cx="7680432" cy="40790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F423E6-31A3-491C-2BEF-5F41AE74FD72}"/>
              </a:ext>
            </a:extLst>
          </p:cNvPr>
          <p:cNvSpPr txBox="1"/>
          <p:nvPr/>
        </p:nvSpPr>
        <p:spPr>
          <a:xfrm>
            <a:off x="4432852" y="4455832"/>
            <a:ext cx="48575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Aptos" panose="02110004020202020204"/>
              </a:rPr>
              <a:t>Fig </a:t>
            </a:r>
            <a:r>
              <a:rPr lang="en-US" sz="1350" baseline="30000" dirty="0">
                <a:solidFill>
                  <a:prstClr val="black"/>
                </a:solidFill>
                <a:latin typeface="Aptos" panose="02110004020202020204"/>
              </a:rPr>
              <a:t>1</a:t>
            </a:r>
            <a:endParaRPr lang="en-US" sz="1350" dirty="0">
              <a:solidFill>
                <a:prstClr val="black"/>
              </a:solidFill>
              <a:latin typeface="Aptos" panose="02110004020202020204"/>
            </a:endParaRPr>
          </a:p>
          <a:p>
            <a:pPr defTabSz="685800"/>
            <a:endParaRPr lang="en-US" sz="1350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D8DFF-7C9C-BFDC-E714-36415B3F0BBF}"/>
              </a:ext>
            </a:extLst>
          </p:cNvPr>
          <p:cNvSpPr txBox="1"/>
          <p:nvPr/>
        </p:nvSpPr>
        <p:spPr>
          <a:xfrm>
            <a:off x="1558636" y="4778997"/>
            <a:ext cx="641119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Aptos" panose="02110004020202020204"/>
              </a:rPr>
              <a:t>[1] 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Piao, Jinghua, et al. "</a:t>
            </a:r>
            <a:r>
              <a:rPr lang="en-US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AgentSociety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: Large-Scale Simulation of LLM-Driven Generative Agents Advances Understanding of Human Behaviors and Society." </a:t>
            </a:r>
            <a:r>
              <a:rPr lang="en-US" sz="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6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arXiv:2502.08691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 (2025).</a:t>
            </a:r>
            <a:endParaRPr lang="en-US" sz="600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87435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sheet with text on it&#10;&#10;AI-generated content may be incorrect.">
            <a:extLst>
              <a:ext uri="{FF2B5EF4-FFF2-40B4-BE49-F238E27FC236}">
                <a16:creationId xmlns:a16="http://schemas.microsoft.com/office/drawing/2014/main" id="{E6ACB890-2554-B5A0-BCDE-B2F32E817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774" y="1"/>
            <a:ext cx="3370022" cy="52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92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types of experiments&#10;&#10;AI-generated content may be incorrect.">
            <a:extLst>
              <a:ext uri="{FF2B5EF4-FFF2-40B4-BE49-F238E27FC236}">
                <a16:creationId xmlns:a16="http://schemas.microsoft.com/office/drawing/2014/main" id="{94143E59-6079-FA5E-9138-D8B358129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1085850"/>
            <a:ext cx="6362700" cy="2971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E39D1-6D71-64C4-8675-826CD5729E88}"/>
              </a:ext>
            </a:extLst>
          </p:cNvPr>
          <p:cNvSpPr txBox="1"/>
          <p:nvPr/>
        </p:nvSpPr>
        <p:spPr>
          <a:xfrm>
            <a:off x="1558636" y="4683781"/>
            <a:ext cx="641119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Aptos" panose="02110004020202020204"/>
              </a:rPr>
              <a:t>[1] 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Piao, Jinghua, et al. "</a:t>
            </a:r>
            <a:r>
              <a:rPr lang="en-US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AgentSociety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: Large-Scale Simulation of LLM-Driven Generative Agents Advances Understanding of Human Behaviors and Society." </a:t>
            </a:r>
            <a:r>
              <a:rPr lang="en-US" sz="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6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arXiv:2502.08691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 (2025).</a:t>
            </a:r>
            <a:endParaRPr lang="en-US" sz="600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DBAEE-DCD9-F88C-C5F1-5C09F34C7A1C}"/>
              </a:ext>
            </a:extLst>
          </p:cNvPr>
          <p:cNvSpPr txBox="1"/>
          <p:nvPr/>
        </p:nvSpPr>
        <p:spPr>
          <a:xfrm>
            <a:off x="4174435" y="4175950"/>
            <a:ext cx="48575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Aptos" panose="02110004020202020204"/>
              </a:rPr>
              <a:t>Fig </a:t>
            </a:r>
            <a:r>
              <a:rPr lang="en-US" sz="1350" baseline="30000" dirty="0">
                <a:solidFill>
                  <a:prstClr val="black"/>
                </a:solidFill>
                <a:latin typeface="Aptos" panose="02110004020202020204"/>
              </a:rPr>
              <a:t>1</a:t>
            </a:r>
            <a:endParaRPr lang="en-US" sz="1350" dirty="0">
              <a:solidFill>
                <a:prstClr val="black"/>
              </a:solidFill>
              <a:latin typeface="Aptos" panose="02110004020202020204"/>
            </a:endParaRPr>
          </a:p>
          <a:p>
            <a:pPr defTabSz="685800"/>
            <a:endParaRPr lang="en-US" sz="1350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01946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0F3B-5520-F38A-F11A-67180394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0" dirty="0">
                <a:solidFill>
                  <a:srgbClr val="0070C0"/>
                </a:solidFill>
                <a:effectLst/>
              </a:rPr>
              <a:t>Emergent</a:t>
            </a:r>
            <a:r>
              <a:rPr lang="zh-CN" altLang="en-US" b="1" i="0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Behavior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Plots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A23E-5435-74DC-E401-A0970DC8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Inter"/>
              </a:rPr>
              <a:t>Inflammatory Messages</a:t>
            </a:r>
            <a:endParaRPr lang="en-US" dirty="0"/>
          </a:p>
        </p:txBody>
      </p:sp>
      <p:pic>
        <p:nvPicPr>
          <p:cNvPr id="5" name="Picture 4" descr="A comparison of different colored lines&#10;&#10;AI-generated content may be incorrect.">
            <a:extLst>
              <a:ext uri="{FF2B5EF4-FFF2-40B4-BE49-F238E27FC236}">
                <a16:creationId xmlns:a16="http://schemas.microsoft.com/office/drawing/2014/main" id="{445EB8EE-AA3B-F200-278C-4B3228D0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35" y="1888930"/>
            <a:ext cx="5829300" cy="2224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9C277-4FDA-1317-10CA-6018E2EEEFE4}"/>
              </a:ext>
            </a:extLst>
          </p:cNvPr>
          <p:cNvSpPr txBox="1"/>
          <p:nvPr/>
        </p:nvSpPr>
        <p:spPr>
          <a:xfrm>
            <a:off x="2385392" y="4214215"/>
            <a:ext cx="48575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Aptos" panose="02110004020202020204"/>
              </a:rPr>
              <a:t>Fig 1. </a:t>
            </a:r>
            <a:r>
              <a:rPr lang="en-US" sz="1350" dirty="0">
                <a:solidFill>
                  <a:prstClr val="black"/>
                </a:solidFill>
                <a:latin typeface="NimbusRomNo9L"/>
              </a:rPr>
              <a:t>Simulation results of the spread of inflammatory messages</a:t>
            </a:r>
            <a:r>
              <a:rPr lang="en-US" sz="1350" baseline="30000" dirty="0">
                <a:solidFill>
                  <a:prstClr val="black"/>
                </a:solidFill>
                <a:latin typeface="NimbusRomNo9L"/>
              </a:rPr>
              <a:t>1</a:t>
            </a:r>
            <a:r>
              <a:rPr lang="en-US" sz="1350" dirty="0">
                <a:solidFill>
                  <a:prstClr val="black"/>
                </a:solidFill>
                <a:latin typeface="NimbusRomNo9L"/>
              </a:rPr>
              <a:t> </a:t>
            </a:r>
            <a:endParaRPr lang="en-US" sz="1350" dirty="0">
              <a:solidFill>
                <a:prstClr val="black"/>
              </a:solidFill>
              <a:latin typeface="Aptos" panose="02110004020202020204"/>
            </a:endParaRPr>
          </a:p>
          <a:p>
            <a:pPr defTabSz="685800"/>
            <a:endParaRPr lang="en-US" sz="1350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A04B5-1AEF-21BC-5F15-FB6BC16A8C58}"/>
              </a:ext>
            </a:extLst>
          </p:cNvPr>
          <p:cNvSpPr txBox="1"/>
          <p:nvPr/>
        </p:nvSpPr>
        <p:spPr>
          <a:xfrm>
            <a:off x="1558636" y="4530437"/>
            <a:ext cx="641119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Aptos" panose="02110004020202020204"/>
              </a:rPr>
              <a:t>[1] 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Piao, Jinghua, et al. "</a:t>
            </a:r>
            <a:r>
              <a:rPr lang="en-US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AgentSociety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: Large-Scale Simulation of LLM-Driven Generative Agents Advances Understanding of Human Behaviors and Society." </a:t>
            </a:r>
            <a:r>
              <a:rPr lang="en-US" sz="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6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arXiv:2502.08691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 (2025).</a:t>
            </a:r>
            <a:endParaRPr lang="en-US" sz="600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28826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9C-4431-D99D-384E-5D430A95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70C0"/>
                </a:solidFill>
                <a:effectLst/>
              </a:rPr>
              <a:t>Social Experiments &amp; Case Studies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A36B-F909-4CE6-92E1-1430F6376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25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Universal Basic Income (UBI)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 </a:t>
            </a:r>
          </a:p>
          <a:p>
            <a:pPr>
              <a:spcBef>
                <a:spcPts val="225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Setup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Inter"/>
              </a:rPr>
              <a:t>(10k+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Inter"/>
              </a:rPr>
              <a:t>agents)</a:t>
            </a:r>
            <a:endParaRPr lang="en-US" b="1" i="0" dirty="0">
              <a:solidFill>
                <a:srgbClr val="404040"/>
              </a:solidFill>
              <a:effectLst/>
              <a:latin typeface="Inter"/>
            </a:endParaRPr>
          </a:p>
          <a:p>
            <a:pPr lvl="1">
              <a:spcBef>
                <a:spcPts val="225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Control Group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Simulated economy without UBI.</a:t>
            </a:r>
          </a:p>
          <a:p>
            <a:pPr lvl="1">
              <a:spcBef>
                <a:spcPts val="225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Intervention Group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Agents receive $1,000/month unconditionally.</a:t>
            </a:r>
          </a:p>
          <a:p>
            <a:pPr lvl="1">
              <a:spcBef>
                <a:spcPts val="225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Metrics Tracked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Real GDP, agent consumption levels, depression scores</a:t>
            </a:r>
            <a:endParaRPr lang="en-US" dirty="0">
              <a:solidFill>
                <a:srgbClr val="404040"/>
              </a:solidFill>
              <a:latin typeface="Inter"/>
            </a:endParaRPr>
          </a:p>
          <a:p>
            <a:pPr>
              <a:spcAft>
                <a:spcPts val="225"/>
              </a:spcAft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Key Findings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lvl="1">
              <a:spcBef>
                <a:spcPts val="225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Consumption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UBI increased agent spending by </a:t>
            </a: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18%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, stabilizing economic fluctuations.</a:t>
            </a:r>
          </a:p>
          <a:p>
            <a:pPr lvl="1">
              <a:spcBef>
                <a:spcPts val="225"/>
              </a:spcBef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Mental Health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Depression levels (CES-D scores) decreased significantly, aligning with real-world UBI trials in Texas.</a:t>
            </a:r>
          </a:p>
          <a:p>
            <a:pPr>
              <a:spcBef>
                <a:spcPts val="225"/>
              </a:spcBef>
              <a:buFont typeface="Wingdings" pitchFamily="2" charset="2"/>
              <a:buChar char="q"/>
            </a:pP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8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graphs with text&#10;&#10;AI-generated content may be incorrect.">
            <a:extLst>
              <a:ext uri="{FF2B5EF4-FFF2-40B4-BE49-F238E27FC236}">
                <a16:creationId xmlns:a16="http://schemas.microsoft.com/office/drawing/2014/main" id="{597CB33E-800C-9CBA-CB68-A4D5F142E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919" y="939998"/>
            <a:ext cx="4097510" cy="3263504"/>
          </a:xfrm>
        </p:spPr>
      </p:pic>
      <p:pic>
        <p:nvPicPr>
          <p:cNvPr id="7" name="Picture 6" descr="A close-up of words&#10;&#10;AI-generated content may be incorrect.">
            <a:extLst>
              <a:ext uri="{FF2B5EF4-FFF2-40B4-BE49-F238E27FC236}">
                <a16:creationId xmlns:a16="http://schemas.microsoft.com/office/drawing/2014/main" id="{6A9208B3-3F6B-CB48-2C3C-EB08740F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022" y="1071563"/>
            <a:ext cx="3867150" cy="2238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D18F3E-D6AC-EDB5-95D8-59430D1B33D0}"/>
              </a:ext>
            </a:extLst>
          </p:cNvPr>
          <p:cNvSpPr txBox="1"/>
          <p:nvPr/>
        </p:nvSpPr>
        <p:spPr>
          <a:xfrm>
            <a:off x="967636" y="4530437"/>
            <a:ext cx="7002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Aptos" panose="02110004020202020204"/>
              </a:rPr>
              <a:t>[1] 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Piao, Jinghua, et al. "</a:t>
            </a:r>
            <a:r>
              <a:rPr lang="en-US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AgentSociety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: Large-Scale Simulation of LLM-Driven Generative Agents Advances Understanding of Human Behaviors and Society." </a:t>
            </a:r>
            <a:r>
              <a:rPr lang="en-US" sz="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6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arXiv:2502.08691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 (2025).</a:t>
            </a:r>
            <a:endParaRPr lang="en-US" sz="600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695DF-AA28-22A9-F28D-A0F8A16C8889}"/>
              </a:ext>
            </a:extLst>
          </p:cNvPr>
          <p:cNvSpPr txBox="1">
            <a:spLocks/>
          </p:cNvSpPr>
          <p:nvPr/>
        </p:nvSpPr>
        <p:spPr>
          <a:xfrm>
            <a:off x="525381" y="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070C0"/>
                </a:solidFill>
              </a:rPr>
              <a:t>Emergent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Behavior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2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3802-96B9-E0BB-F6C7-41176DD5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70C0"/>
                </a:solidFill>
                <a:effectLst/>
              </a:rPr>
              <a:t>Social Experiments &amp; Case Studies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7F451-A645-1610-CC2C-9E349FC3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Hurricane Impact</a:t>
            </a:r>
          </a:p>
          <a:p>
            <a:pPr>
              <a:buFont typeface="Wingdings" pitchFamily="2" charset="2"/>
              <a:buChar char="q"/>
            </a:pPr>
            <a:r>
              <a:rPr lang="en-US" b="1" dirty="0">
                <a:solidFill>
                  <a:srgbClr val="404040"/>
                </a:solidFill>
                <a:latin typeface="Inter"/>
              </a:rPr>
              <a:t>Setup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effectLst/>
                <a:latin typeface="NimbusRomNo9L"/>
              </a:rPr>
              <a:t>1,000 social agents </a:t>
            </a: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>
                <a:effectLst/>
                <a:latin typeface="NimbusRomNo9L"/>
              </a:rPr>
              <a:t> real-time weather updates to influence agent behaviors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latin typeface="NimbusRomNo9L"/>
              </a:rPr>
              <a:t>M</a:t>
            </a:r>
            <a:r>
              <a:rPr lang="en-US" b="0" dirty="0">
                <a:effectLst/>
                <a:latin typeface="NimbusRomNo9L"/>
              </a:rPr>
              <a:t>etric</a:t>
            </a:r>
            <a:r>
              <a:rPr lang="en-US" dirty="0">
                <a:latin typeface="NimbusRomNo9L"/>
              </a:rPr>
              <a:t>: </a:t>
            </a:r>
          </a:p>
          <a:p>
            <a:pPr lvl="2">
              <a:buFont typeface="Wingdings" pitchFamily="2" charset="2"/>
              <a:buChar char="q"/>
            </a:pPr>
            <a:r>
              <a:rPr lang="en-US" b="0" dirty="0">
                <a:effectLst/>
                <a:latin typeface="NimbusRomNo9L"/>
              </a:rPr>
              <a:t>Activity Level: traveling individual/area population. </a:t>
            </a:r>
          </a:p>
          <a:p>
            <a:pPr lvl="2">
              <a:buFont typeface="Wingdings" pitchFamily="2" charset="2"/>
              <a:buChar char="q"/>
            </a:pPr>
            <a:r>
              <a:rPr lang="en-US" dirty="0">
                <a:latin typeface="NimbusRomNo9L"/>
              </a:rPr>
              <a:t>T</a:t>
            </a:r>
            <a:r>
              <a:rPr lang="en-US" b="0" dirty="0">
                <a:effectLst/>
                <a:latin typeface="NimbusRomNo9L"/>
              </a:rPr>
              <a:t>otal daily trip: </a:t>
            </a:r>
            <a:r>
              <a:rPr lang="en-US" dirty="0">
                <a:effectLst/>
                <a:latin typeface="NimbusRomNo9L"/>
              </a:rPr>
              <a:t>9-day normalized time-series </a:t>
            </a:r>
          </a:p>
          <a:p>
            <a:pPr>
              <a:buFont typeface="Wingdings" pitchFamily="2" charset="2"/>
              <a:buChar char="q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Key Findings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effectLst/>
                <a:latin typeface="NimbusRomNo9L"/>
              </a:rPr>
              <a:t>when the hurricane arrived</a:t>
            </a:r>
            <a:r>
              <a:rPr lang="en-US" sz="1350" dirty="0">
                <a:latin typeface="NimbusRomNo9L"/>
              </a:rPr>
              <a:t>, </a:t>
            </a:r>
            <a:r>
              <a:rPr lang="en-US" dirty="0">
                <a:effectLst/>
                <a:latin typeface="NimbusRomNo9L"/>
              </a:rPr>
              <a:t>activity level sharply decreased to approximately 30%</a:t>
            </a:r>
          </a:p>
          <a:p>
            <a:pPr lvl="1">
              <a:buFont typeface="Wingdings" pitchFamily="2" charset="2"/>
              <a:buChar char="q"/>
            </a:pPr>
            <a:r>
              <a:rPr lang="en-US" dirty="0">
                <a:effectLst/>
                <a:latin typeface="NimbusRomNo9L"/>
              </a:rPr>
              <a:t>After the hurricane passed, the activity level gradually returned to normal levels 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q"/>
            </a:pP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>
              <a:buFont typeface="Wingdings" pitchFamily="2" charset="2"/>
              <a:buChar char="q"/>
            </a:pPr>
            <a:endParaRPr lang="en-US" dirty="0">
              <a:effectLst/>
              <a:latin typeface="NimbusRomNo9L"/>
            </a:endParaRPr>
          </a:p>
          <a:p>
            <a:pPr lvl="1">
              <a:buFont typeface="Wingdings" pitchFamily="2" charset="2"/>
              <a:buChar char="q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406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een and white map&#10;&#10;AI-generated content may be incorrect.">
            <a:extLst>
              <a:ext uri="{FF2B5EF4-FFF2-40B4-BE49-F238E27FC236}">
                <a16:creationId xmlns:a16="http://schemas.microsoft.com/office/drawing/2014/main" id="{E742F45E-13DA-25F7-28D0-9CB74C3E1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685" y="496128"/>
            <a:ext cx="6983143" cy="220731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2C982-790B-688E-CC38-B6B8D504DC43}"/>
              </a:ext>
            </a:extLst>
          </p:cNvPr>
          <p:cNvSpPr txBox="1"/>
          <p:nvPr/>
        </p:nvSpPr>
        <p:spPr>
          <a:xfrm>
            <a:off x="907473" y="4530437"/>
            <a:ext cx="70623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Aptos" panose="02110004020202020204"/>
              </a:rPr>
              <a:t>[1] 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Piao, Jinghua, et al. "</a:t>
            </a:r>
            <a:r>
              <a:rPr lang="en-US" sz="600" dirty="0" err="1">
                <a:solidFill>
                  <a:srgbClr val="222222"/>
                </a:solidFill>
                <a:latin typeface="Arial" panose="020B0604020202020204" pitchFamily="34" charset="0"/>
              </a:rPr>
              <a:t>AgentSociety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: Large-Scale Simulation of LLM-Driven Generative Agents Advances Understanding of Human Behaviors and Society." </a:t>
            </a:r>
            <a:r>
              <a:rPr lang="en-US" sz="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6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arXiv:2502.08691</a:t>
            </a:r>
            <a:r>
              <a:rPr lang="en-US" sz="600" dirty="0">
                <a:solidFill>
                  <a:srgbClr val="222222"/>
                </a:solidFill>
                <a:latin typeface="Arial" panose="020B0604020202020204" pitchFamily="34" charset="0"/>
              </a:rPr>
              <a:t> (2025).</a:t>
            </a:r>
            <a:endParaRPr lang="en-US" sz="600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8" name="Picture 7" descr="A graph of a line&#10;&#10;AI-generated content may be incorrect.">
            <a:extLst>
              <a:ext uri="{FF2B5EF4-FFF2-40B4-BE49-F238E27FC236}">
                <a16:creationId xmlns:a16="http://schemas.microsoft.com/office/drawing/2014/main" id="{D90FCFF3-BCF4-1B2B-CE78-4DB24D2A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561" y="2363528"/>
            <a:ext cx="4040878" cy="194284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39838FA-241C-3042-A0A5-BE6755C934CF}"/>
              </a:ext>
            </a:extLst>
          </p:cNvPr>
          <p:cNvSpPr txBox="1">
            <a:spLocks/>
          </p:cNvSpPr>
          <p:nvPr/>
        </p:nvSpPr>
        <p:spPr>
          <a:xfrm>
            <a:off x="986685" y="-15704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070C0"/>
                </a:solidFill>
              </a:rPr>
              <a:t>Emergent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Behavior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70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3E599-A839-EC27-79B7-C7F275297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EFA303-8D34-9F1F-C2C0-A8786186690D}"/>
              </a:ext>
            </a:extLst>
          </p:cNvPr>
          <p:cNvSpPr txBox="1"/>
          <p:nvPr/>
        </p:nvSpPr>
        <p:spPr>
          <a:xfrm>
            <a:off x="547636" y="614797"/>
            <a:ext cx="77486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Project</a:t>
            </a:r>
            <a:r>
              <a:rPr lang="zh-CN" altLang="en-US" sz="3200" dirty="0"/>
              <a:t> </a:t>
            </a:r>
            <a:r>
              <a:rPr lang="en-US" altLang="zh-CN" sz="3200" dirty="0"/>
              <a:t>1-1</a:t>
            </a:r>
            <a:r>
              <a:rPr lang="zh-CN" altLang="en-US" sz="3200" dirty="0"/>
              <a:t> </a:t>
            </a:r>
            <a:r>
              <a:rPr lang="en-US" altLang="zh-CN" sz="3200" dirty="0"/>
              <a:t>discussions</a:t>
            </a:r>
          </a:p>
          <a:p>
            <a:r>
              <a:rPr lang="en-US" altLang="zh-CN" sz="3200" dirty="0"/>
              <a:t>	</a:t>
            </a:r>
            <a:r>
              <a:rPr lang="en-US" altLang="zh-CN" sz="2400" dirty="0"/>
              <a:t>Liu Xiaoyan, Yan </a:t>
            </a:r>
            <a:r>
              <a:rPr lang="en-US" altLang="zh-CN" sz="2400" dirty="0" err="1"/>
              <a:t>Weitai</a:t>
            </a:r>
            <a:r>
              <a:rPr lang="en-US" altLang="zh-CN" sz="2400" dirty="0"/>
              <a:t>, Wang Yitong, Yang Jiahao, 	Wang Zitong, Wu </a:t>
            </a:r>
            <a:r>
              <a:rPr lang="en-US" altLang="zh-CN" sz="2400" dirty="0" err="1"/>
              <a:t>Kewei</a:t>
            </a:r>
            <a:r>
              <a:rPr lang="zh-CN" altLang="en-US" sz="2400" dirty="0"/>
              <a:t>，</a:t>
            </a:r>
            <a:r>
              <a:rPr lang="en-US" altLang="zh-CN" sz="2400" dirty="0"/>
              <a:t>Liu </a:t>
            </a:r>
            <a:r>
              <a:rPr lang="en-US" altLang="zh-CN" sz="2400" dirty="0" err="1"/>
              <a:t>Zhuoyu</a:t>
            </a:r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8439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8C79FD-B643-F3C9-7908-D8029FD2E89B}"/>
              </a:ext>
            </a:extLst>
          </p:cNvPr>
          <p:cNvSpPr txBox="1"/>
          <p:nvPr/>
        </p:nvSpPr>
        <p:spPr>
          <a:xfrm>
            <a:off x="2913360" y="2040836"/>
            <a:ext cx="2741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Paper</a:t>
            </a:r>
            <a:r>
              <a:rPr lang="zh-CN" altLang="en-US" sz="3000" dirty="0"/>
              <a:t> </a:t>
            </a:r>
            <a:r>
              <a:rPr lang="en-US" altLang="zh-CN" sz="3000" dirty="0"/>
              <a:t>Sharing</a:t>
            </a:r>
            <a:r>
              <a:rPr lang="zh-CN" altLang="en-US" sz="3000" dirty="0"/>
              <a:t> </a:t>
            </a:r>
            <a:r>
              <a:rPr lang="en-US" altLang="zh-CN" sz="3000" dirty="0"/>
              <a:t>-1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1465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8E5C9-E515-8EC8-8950-1CC82A525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E5942F-B899-A320-A575-149C025B3C26}"/>
              </a:ext>
            </a:extLst>
          </p:cNvPr>
          <p:cNvSpPr txBox="1"/>
          <p:nvPr/>
        </p:nvSpPr>
        <p:spPr>
          <a:xfrm>
            <a:off x="144337" y="11430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Fine-Tuning a Pre-trained Generative Language Model </a:t>
            </a:r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9297D-C737-D0DD-2E8C-C20AF3EFC2CB}"/>
              </a:ext>
            </a:extLst>
          </p:cNvPr>
          <p:cNvSpPr txBox="1"/>
          <p:nvPr/>
        </p:nvSpPr>
        <p:spPr>
          <a:xfrm>
            <a:off x="354643" y="1533525"/>
            <a:ext cx="7886700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1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 detailed quiz instructions together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8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 rot="5400000">
            <a:off x="2892743" y="-1513205"/>
            <a:ext cx="3358515" cy="807974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783431" y="3075940"/>
            <a:ext cx="7731125" cy="716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Author: Vighnesh Subramaniam, Yilun Du, Joshua B. Tenenbaum, Antonio Torralba, Shuang Li, Igor Mordatch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945991" y="847090"/>
            <a:ext cx="7406005" cy="2358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>
                <a:solidFill>
                  <a:schemeClr val="lt1"/>
                </a:solidFill>
                <a:latin typeface="Arial" panose="020B0604020202020204" pitchFamily="34" charset="0"/>
                <a:ea typeface="Livvic"/>
                <a:cs typeface="Arial" panose="020B0604020202020204" pitchFamily="34" charset="0"/>
                <a:sym typeface="Livvic"/>
              </a:rPr>
              <a:t>Multiagent Finetuning: Self Improvement with Diverse Reasoning Chains</a:t>
            </a:r>
          </a:p>
        </p:txBody>
      </p:sp>
      <p:sp>
        <p:nvSpPr>
          <p:cNvPr id="2" name="Google Shape;129;p26"/>
          <p:cNvSpPr txBox="1"/>
          <p:nvPr/>
        </p:nvSpPr>
        <p:spPr>
          <a:xfrm>
            <a:off x="783431" y="3221990"/>
            <a:ext cx="7731125" cy="7169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tamaran Light"/>
              </a:rPr>
              <a:t>Presenter: Wenwen ZHOU  224030212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CONTENTS</a:t>
            </a:r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50590" y="1731010"/>
            <a:ext cx="276923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Livvic"/>
              </a:rPr>
              <a:t>Multiagent Finetuning Process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1835682" y="180974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46780" y="57150"/>
            <a:ext cx="276923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Background</a:t>
            </a:r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1835682" y="140398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48050" y="894080"/>
            <a:ext cx="276923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Livvic"/>
              </a:rPr>
              <a:t>Solution: Multiagent Finetuning</a:t>
            </a:r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1835682" y="975073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50590" y="2567940"/>
            <a:ext cx="276923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Livvic"/>
              </a:rPr>
              <a:t>Experiment</a:t>
            </a:r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1835682" y="264442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50590" y="3404235"/>
            <a:ext cx="2769235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Livvic"/>
              </a:rPr>
              <a:t>Analysis</a:t>
            </a:r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1835682" y="347909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6" name="Google Shape;159;p28"/>
          <p:cNvSpPr txBox="1"/>
          <p:nvPr/>
        </p:nvSpPr>
        <p:spPr>
          <a:xfrm>
            <a:off x="3450590" y="4227830"/>
            <a:ext cx="2769235" cy="577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Livvic"/>
              </a:rPr>
              <a:t>Limitations and Conclusions</a:t>
            </a:r>
          </a:p>
        </p:txBody>
      </p:sp>
      <p:sp>
        <p:nvSpPr>
          <p:cNvPr id="7" name="Google Shape;161;p28"/>
          <p:cNvSpPr txBox="1"/>
          <p:nvPr/>
        </p:nvSpPr>
        <p:spPr>
          <a:xfrm>
            <a:off x="1835682" y="430269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Livvic"/>
              </a:rPr>
              <a:t>06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539750" y="771525"/>
            <a:ext cx="7957820" cy="402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LLMs' Excellent Performance</a:t>
            </a:r>
            <a:r>
              <a:rPr lang="zh-CN" altLang="en-US" sz="140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GPT-3.5, GPT-4 perform well in language tasks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Limited by Training Data</a:t>
            </a:r>
            <a:r>
              <a:rPr lang="zh-CN" altLang="en-US" sz="140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Have used  up much Internet data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Exploration of Self-improvement Methods</a:t>
            </a:r>
          </a:p>
          <a:p>
            <a:pPr marL="74295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Generate Data with Powerful Models</a:t>
            </a:r>
          </a:p>
          <a:p>
            <a:pPr marL="1200150" lvl="2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Limited by model quality</a:t>
            </a:r>
          </a:p>
          <a:p>
            <a:pPr marL="1200150" lvl="2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High-cost</a:t>
            </a:r>
          </a:p>
          <a:p>
            <a:pPr marL="74295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LLMs Generate Synthetic Data</a:t>
            </a:r>
          </a:p>
          <a:p>
            <a:pPr marL="1200150" lvl="2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Performance plateaus during repeated training due to reduced diversity (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平台期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7735" y="119380"/>
            <a:ext cx="4796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t>Background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611505" y="915670"/>
            <a:ext cx="6403975" cy="3984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Multiagent Finetuning Method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Fine-tune a set of language models from the same base model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Different Roles</a:t>
            </a:r>
          </a:p>
          <a:p>
            <a:pPr marL="74295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Generation agents: Provide initial responses</a:t>
            </a:r>
          </a:p>
          <a:p>
            <a:pPr marL="74295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Critic agents: Evaluate and optimize other models' outputs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Models trained with independent data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Multiagent debate constructs feedback loop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7735" y="119380"/>
            <a:ext cx="4796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Livvic"/>
                <a:cs typeface="Arial" panose="020B0604020202020204" pitchFamily="34" charset="0"/>
                <a:sym typeface="Livvic"/>
              </a:rPr>
              <a:t>Solution: Multiagent Finetuning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7735" y="119380"/>
            <a:ext cx="4796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Livvic"/>
                <a:cs typeface="Arial" panose="020B0604020202020204" pitchFamily="34" charset="0"/>
                <a:sym typeface="Livvic"/>
              </a:rPr>
              <a:t>Multiagent Finetuning Overview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704850"/>
            <a:ext cx="7895590" cy="3733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6130" y="4371658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NimbusRomNo9L-Regu"/>
                <a:cs typeface="Arial" panose="020B0604020202020204" pitchFamily="34" charset="0"/>
                <a:sym typeface="Arial" panose="020B0604020202020204"/>
              </a:rPr>
              <a:t>Figure: </a:t>
            </a:r>
            <a:r>
              <a: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NimbusRomNo9L-Medi"/>
                <a:cs typeface="Arial" panose="020B0604020202020204" pitchFamily="34" charset="0"/>
                <a:sym typeface="Arial" panose="020B0604020202020204"/>
              </a:rPr>
              <a:t>Overview of Multiagent Finetuning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4499610" y="1779905"/>
            <a:ext cx="3613785" cy="263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611505" y="2000885"/>
            <a:ext cx="3651885" cy="2009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>
                <a:latin typeface="Arial" panose="020B0604020202020204" pitchFamily="34" charset="0"/>
                <a:cs typeface="Arial" panose="020B0604020202020204" pitchFamily="34" charset="0"/>
              </a:rPr>
              <a:t>Constructing the Fine-tuning Dataset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Build via multiagent debate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Multiple language models answer a question and then debate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Debate results serve as the fine-tuning dataset</a:t>
            </a:r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3"/>
          </p:nvPr>
        </p:nvSpPr>
        <p:spPr>
          <a:xfrm>
            <a:off x="4618990" y="1886585"/>
            <a:ext cx="3375025" cy="745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Models with Different Functions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 Generation Models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 Critic Models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71550" y="12382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Livvic"/>
                <a:cs typeface="Arial" panose="020B0604020202020204" pitchFamily="34" charset="0"/>
                <a:sym typeface="Livvic"/>
              </a:rPr>
              <a:t>Multiagent Finetuning Process</a:t>
            </a:r>
          </a:p>
        </p:txBody>
      </p:sp>
      <p:sp>
        <p:nvSpPr>
          <p:cNvPr id="7" name="矩形 6"/>
          <p:cNvSpPr/>
          <p:nvPr/>
        </p:nvSpPr>
        <p:spPr>
          <a:xfrm>
            <a:off x="539433" y="988060"/>
            <a:ext cx="49339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>
                <a:ln w="12700">
                  <a:solidFill>
                    <a:srgbClr val="D4AFC3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D4AFC3"/>
                  </a:fgClr>
                  <a:bgClr>
                    <a:srgbClr val="D4AFC3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D4AFC3">
                      <a:lumMod val="50000"/>
                    </a:srgbClr>
                  </a:innerShdw>
                </a:effectLst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t>1</a:t>
            </a:r>
          </a:p>
        </p:txBody>
      </p:sp>
      <p:sp>
        <p:nvSpPr>
          <p:cNvPr id="8" name="矩形 7"/>
          <p:cNvSpPr/>
          <p:nvPr/>
        </p:nvSpPr>
        <p:spPr>
          <a:xfrm>
            <a:off x="4456113" y="988060"/>
            <a:ext cx="49339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>
                <a:ln w="12700">
                  <a:solidFill>
                    <a:srgbClr val="D4AFC3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D4AFC3"/>
                  </a:fgClr>
                  <a:bgClr>
                    <a:srgbClr val="D4AFC3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D4AFC3">
                      <a:lumMod val="50000"/>
                    </a:srgbClr>
                  </a:innerShdw>
                </a:effectLst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t>2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/>
          <p:nvPr/>
        </p:nvSpPr>
        <p:spPr>
          <a:xfrm>
            <a:off x="755650" y="1634615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4363123" y="1634615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5"/>
          </p:nvPr>
        </p:nvSpPr>
        <p:spPr>
          <a:xfrm>
            <a:off x="1043305" y="1899285"/>
            <a:ext cx="3077845" cy="1981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Iterations of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fine-tuned models to conduct multiagent debates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data for the next round of fine-tuning to continuously improve model performance</a:t>
            </a:r>
          </a:p>
        </p:txBody>
      </p:sp>
      <p:sp>
        <p:nvSpPr>
          <p:cNvPr id="189" name="Google Shape;189;p30"/>
          <p:cNvSpPr txBox="1"/>
          <p:nvPr/>
        </p:nvSpPr>
        <p:spPr>
          <a:xfrm>
            <a:off x="4856480" y="1899285"/>
            <a:ext cx="3238500" cy="7454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Light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tamaran Light"/>
              </a:rPr>
              <a:t>Inference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tamaran Light"/>
              </a:rPr>
              <a:t>During inference, let the fine-tuned generation and critic agents engage in multiagent debate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tamaran Light"/>
              </a:rPr>
              <a:t>Synthesize opinions and obtain the final answer through majority voting</a:t>
            </a:r>
          </a:p>
        </p:txBody>
      </p:sp>
      <p:sp>
        <p:nvSpPr>
          <p:cNvPr id="11" name="矩形 10"/>
          <p:cNvSpPr/>
          <p:nvPr/>
        </p:nvSpPr>
        <p:spPr>
          <a:xfrm>
            <a:off x="755333" y="842645"/>
            <a:ext cx="49339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>
                <a:ln w="12700">
                  <a:solidFill>
                    <a:srgbClr val="D4AFC3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D4AFC3"/>
                  </a:fgClr>
                  <a:bgClr>
                    <a:srgbClr val="D4AFC3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D4AFC3">
                      <a:lumMod val="50000"/>
                    </a:srgbClr>
                  </a:innerShdw>
                </a:effectLst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t>3</a:t>
            </a:r>
          </a:p>
        </p:txBody>
      </p:sp>
      <p:sp>
        <p:nvSpPr>
          <p:cNvPr id="12" name="矩形 11"/>
          <p:cNvSpPr/>
          <p:nvPr/>
        </p:nvSpPr>
        <p:spPr>
          <a:xfrm>
            <a:off x="4362768" y="866140"/>
            <a:ext cx="49339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>
                <a:ln w="12700">
                  <a:solidFill>
                    <a:srgbClr val="D4AFC3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D4AFC3"/>
                  </a:fgClr>
                  <a:bgClr>
                    <a:srgbClr val="D4AFC3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D4AFC3">
                      <a:lumMod val="50000"/>
                    </a:srgbClr>
                  </a:innerShdw>
                </a:effectLst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t>4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71550" y="123825"/>
            <a:ext cx="467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Livvic"/>
                <a:cs typeface="Arial" panose="020B0604020202020204" pitchFamily="34" charset="0"/>
                <a:sym typeface="Livvic"/>
              </a:rPr>
              <a:t>Multiagent Finetuning Process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7735" y="119380"/>
            <a:ext cx="4796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Livvic"/>
                <a:cs typeface="Arial" panose="020B0604020202020204" pitchFamily="34" charset="0"/>
                <a:sym typeface="Livvic"/>
              </a:rPr>
              <a:t>Solution: Multiagent Finetuning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5650" y="915670"/>
            <a:ext cx="727583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Method Advantages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Promote model specialization and diversification, improve performance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Applicable to open-source and proprietary models, enhance performance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Fine-tuned models generalize zero-shot, outperform baselines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Performance Improvement Data Display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428240"/>
            <a:ext cx="5516245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7735" y="119380"/>
            <a:ext cx="4796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Livvic"/>
                <a:cs typeface="Arial" panose="020B0604020202020204" pitchFamily="34" charset="0"/>
                <a:sym typeface="Livvic"/>
              </a:rPr>
              <a:t>Experiment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560" y="699770"/>
            <a:ext cx="441706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300" b="1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Tasks</a:t>
            </a:r>
            <a:endParaRPr kumimoji="0" lang="en-US" altLang="zh-CN" sz="1300" b="1" i="0" u="none" strike="noStrike" kern="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Inter"/>
              <a:cs typeface="Arial" panose="020B0604020202020204" pitchFamily="34" charset="0"/>
              <a:sym typeface="Arial" panose="020B0604020202020204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Arithmetic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Grade School Math (GSM)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MATH</a:t>
            </a:r>
            <a:endParaRPr kumimoji="0" lang="en-US" altLang="zh-CN" sz="1300" b="0" i="0" u="none" strike="noStrike" kern="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Inter"/>
              <a:cs typeface="Arial" panose="020B0604020202020204" pitchFamily="34" charset="0"/>
              <a:sym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300" b="1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Baselines</a:t>
            </a:r>
            <a:endParaRPr kumimoji="0" lang="en-US" altLang="zh-CN" sz="1300" b="1" i="0" u="none" strike="noStrike" kern="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Inter"/>
              <a:cs typeface="Arial" panose="020B0604020202020204" pitchFamily="34" charset="0"/>
              <a:sym typeface="Arial" panose="020B0604020202020204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Compared with: Base (single model), Majority (multiagent majority vote), Debate (multiagent debate), STaR (iterative finetuning with ground truth), Majority FT (majority vote+finetuning).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300" b="1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Quantitative Results</a:t>
            </a:r>
            <a:endParaRPr kumimoji="0" lang="en-US" altLang="zh-CN" sz="1300" b="1" i="0" u="none" strike="noStrike" kern="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Inter"/>
              <a:cs typeface="Arial" panose="020B0604020202020204" pitchFamily="34" charset="0"/>
              <a:sym typeface="Arial" panose="020B0604020202020204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Outperformed all baselines with single finetuning iteration, without ground truth.</a:t>
            </a:r>
            <a:endParaRPr kumimoji="0" lang="en-US" altLang="zh-CN" sz="1300" b="0" i="0" u="none" strike="noStrike" kern="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Inter"/>
              <a:cs typeface="Arial" panose="020B0604020202020204" pitchFamily="34" charset="0"/>
              <a:sym typeface="Arial" panose="020B0604020202020204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E.g., on MATH dataset with Phi-3, their method: 58.8% accuracy; best baseline: 53.4%.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300" b="1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Multiple Iterations</a:t>
            </a:r>
            <a:endParaRPr kumimoji="0" lang="en-US" altLang="zh-CN" sz="1300" b="1" i="0" u="none" strike="noStrike" kern="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Inter"/>
              <a:cs typeface="Arial" panose="020B0604020202020204" pitchFamily="34" charset="0"/>
              <a:sym typeface="Arial" panose="020B0604020202020204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Continuously improved performance.</a:t>
            </a:r>
            <a:endParaRPr kumimoji="0" lang="en-US" altLang="zh-CN" sz="1300" b="0" i="0" u="none" strike="noStrike" kern="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Inter"/>
              <a:cs typeface="Arial" panose="020B0604020202020204" pitchFamily="34" charset="0"/>
              <a:sym typeface="Arial" panose="020B0604020202020204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Phi-3 accuracy rose from 58.8% to 66.0% after 5 iterations.</a:t>
            </a:r>
            <a:endParaRPr kumimoji="0" lang="en-US" altLang="zh-CN" sz="1300" b="0" i="0" u="none" strike="noStrike" kern="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Inter"/>
              <a:cs typeface="Arial" panose="020B0604020202020204" pitchFamily="34" charset="0"/>
              <a:sym typeface="Arial" panose="020B0604020202020204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Inter"/>
                <a:cs typeface="Arial" panose="020B0604020202020204" pitchFamily="34" charset="0"/>
                <a:sym typeface="+mn-ea"/>
              </a:rPr>
              <a:t>Single-agent finetuning saturated after 1 iteration and then declined.</a:t>
            </a:r>
            <a:endParaRPr kumimoji="0" lang="en-US" altLang="zh-CN" sz="13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431" r="4644"/>
          <a:stretch>
            <a:fillRect/>
          </a:stretch>
        </p:blipFill>
        <p:spPr>
          <a:xfrm>
            <a:off x="4391660" y="915670"/>
            <a:ext cx="4752340" cy="3714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91660" y="548957"/>
            <a:ext cx="5080000" cy="2755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NimbusRomNo9L-Regu"/>
                <a:cs typeface="Arial" panose="020B0604020202020204" pitchFamily="34" charset="0"/>
                <a:sym typeface="Arial" panose="020B0604020202020204"/>
              </a:rPr>
              <a:t>Table 1: </a:t>
            </a: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NimbusRomNo9L-Medi"/>
                <a:cs typeface="Arial" panose="020B0604020202020204" pitchFamily="34" charset="0"/>
                <a:sym typeface="Arial" panose="020B0604020202020204"/>
              </a:rPr>
              <a:t>Quantitative results of the proposed method and baselines.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7735" y="119380"/>
            <a:ext cx="4796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Livvic"/>
                <a:cs typeface="Arial" panose="020B0604020202020204" pitchFamily="34" charset="0"/>
                <a:sym typeface="Livvic"/>
              </a:rPr>
              <a:t>Analysis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750" y="771525"/>
            <a:ext cx="8050530" cy="386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Ablation Studies</a:t>
            </a: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（消融）</a:t>
            </a:r>
            <a:endParaRPr kumimoji="0" lang="en-US" altLang="zh-CN" sz="1400" b="1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Key components (summarization, agent combo, multiagent FT, debate) improve performance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Removing them hurts performance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Response Diversity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Their method boosts diversity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Measured by NLL and embedding dissimilarity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Diversity stays/improves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single-agent FT's drops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Zero-Shot Generalization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Finetuned agents generalize to new datasets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Outperforms baselines on different datasets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95805"/>
            <a:ext cx="4138295" cy="1882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3429" r="3429"/>
          <a:stretch>
            <a:fillRect/>
          </a:stretch>
        </p:blipFill>
        <p:spPr>
          <a:xfrm>
            <a:off x="5076190" y="1635760"/>
            <a:ext cx="2973705" cy="2520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53066-A2A1-021D-1F19-1AA6CD9BD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ED739-3B3B-287E-5BA3-514550EA0F83}"/>
              </a:ext>
            </a:extLst>
          </p:cNvPr>
          <p:cNvSpPr txBox="1"/>
          <p:nvPr/>
        </p:nvSpPr>
        <p:spPr>
          <a:xfrm>
            <a:off x="0" y="295275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456AC-A768-C325-0621-16930120D99C}"/>
              </a:ext>
            </a:extLst>
          </p:cNvPr>
          <p:cNvSpPr txBox="1"/>
          <p:nvPr/>
        </p:nvSpPr>
        <p:spPr>
          <a:xfrm>
            <a:off x="250030" y="1062543"/>
            <a:ext cx="7465219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🔁 What is an Epoch?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An </a:t>
            </a:r>
            <a:r>
              <a:rPr lang="en-US" b="1" dirty="0"/>
              <a:t>epoch</a:t>
            </a:r>
            <a:r>
              <a:rPr lang="en-US" dirty="0"/>
              <a:t> means </a:t>
            </a:r>
            <a:r>
              <a:rPr lang="en-US" b="1" dirty="0"/>
              <a:t>one complete pass through your entire training dataset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Imagine you have 1,000 text samples.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one epoch, the model will "see" and process all 1,000 samples once.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you train for 3 epochs, the model will go over the entire dataset </a:t>
            </a:r>
            <a:r>
              <a:rPr lang="en-US" b="1" dirty="0"/>
              <a:t>three times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Each pass helps the model improve, but too many passes might lead to </a:t>
            </a:r>
            <a:r>
              <a:rPr lang="en-US" b="1" dirty="0"/>
              <a:t>overfitting</a:t>
            </a:r>
            <a:r>
              <a:rPr lang="en-US" dirty="0"/>
              <a:t> (the model just memorizes instead of learning patterns).</a:t>
            </a:r>
          </a:p>
        </p:txBody>
      </p:sp>
    </p:spTree>
    <p:extLst>
      <p:ext uri="{BB962C8B-B14F-4D97-AF65-F5344CB8AC3E}">
        <p14:creationId xmlns:p14="http://schemas.microsoft.com/office/powerpoint/2010/main" val="24801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7735" y="119380"/>
            <a:ext cx="4796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Livvic"/>
                <a:cs typeface="Arial" panose="020B0604020202020204" pitchFamily="34" charset="0"/>
                <a:sym typeface="Livvic"/>
              </a:rPr>
              <a:t>Limitations and Conclusions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91865" y="915670"/>
            <a:ext cx="4636135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Limitations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Costly: Higher training &amp; inference cost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Hardware: Demands multiple GPUs, high memory, long inference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Solutions: Share weights, distill debate or quantize</a:t>
            </a:r>
          </a:p>
        </p:txBody>
      </p:sp>
      <p:sp>
        <p:nvSpPr>
          <p:cNvPr id="4" name="Google Shape;138;p27"/>
          <p:cNvSpPr/>
          <p:nvPr/>
        </p:nvSpPr>
        <p:spPr>
          <a:xfrm rot="-5400000" flipH="1">
            <a:off x="8093075" y="1475105"/>
            <a:ext cx="1610360" cy="4914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138;p27"/>
          <p:cNvSpPr/>
          <p:nvPr/>
        </p:nvSpPr>
        <p:spPr>
          <a:xfrm rot="-5400000" flipH="1">
            <a:off x="-609600" y="3568700"/>
            <a:ext cx="1711325" cy="4914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2650" y="2788920"/>
            <a:ext cx="7275830" cy="2295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Conclusion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Performance: Boosts performance &amp; diversity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Feedback: Improves feedback, overcomes single-agent limits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Self-improvement: Enables iterative gains in reasoning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Applicability: For open-source &amp; proprietary LLMs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Future: Integrate with other methods, new research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1"/>
          <p:cNvSpPr/>
          <p:nvPr/>
        </p:nvSpPr>
        <p:spPr>
          <a:xfrm rot="5400000">
            <a:off x="4274185" y="-2639695"/>
            <a:ext cx="1950720" cy="9308465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0" name="Google Shape;580;p51"/>
          <p:cNvSpPr txBox="1">
            <a:spLocks noGrp="1"/>
          </p:cNvSpPr>
          <p:nvPr>
            <p:ph type="ctrTitle"/>
          </p:nvPr>
        </p:nvSpPr>
        <p:spPr>
          <a:xfrm>
            <a:off x="831200" y="23299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sz="300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0B17C-0E4A-1A8D-39D2-A40DA643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E12F79-8373-18BF-FD6F-5D1C9DE572FD}"/>
              </a:ext>
            </a:extLst>
          </p:cNvPr>
          <p:cNvSpPr txBox="1"/>
          <p:nvPr/>
        </p:nvSpPr>
        <p:spPr>
          <a:xfrm>
            <a:off x="2913360" y="2040836"/>
            <a:ext cx="3087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Paper</a:t>
            </a:r>
            <a:r>
              <a:rPr lang="zh-CN" altLang="en-US" sz="3000" dirty="0"/>
              <a:t> </a:t>
            </a:r>
            <a:r>
              <a:rPr lang="en-US" altLang="zh-CN" sz="3000" dirty="0"/>
              <a:t>Sharing</a:t>
            </a:r>
            <a:r>
              <a:rPr lang="zh-CN" altLang="en-US" sz="3000" dirty="0"/>
              <a:t> </a:t>
            </a:r>
            <a:r>
              <a:rPr lang="en-US" altLang="zh-CN" sz="3000" dirty="0"/>
              <a:t>-2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55446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225947" y="1725629"/>
            <a:ext cx="684190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7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Unequal Adoption of ChatGPT Exacerbates Existing Inequalities among Workers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10706" y="3144014"/>
            <a:ext cx="21200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3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13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 </a:t>
            </a:r>
            <a:r>
              <a:rPr lang="en-US" altLang="zh-CN" sz="135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Yitong</a:t>
            </a:r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906815" y="1889921"/>
            <a:ext cx="1" cy="1392593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98" t="-1424" r="2084" b="-1102"/>
          <a:stretch/>
        </p:blipFill>
        <p:spPr>
          <a:xfrm>
            <a:off x="1" y="1889921"/>
            <a:ext cx="1756379" cy="139259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5297805" y="0"/>
            <a:ext cx="3846195" cy="5143500"/>
          </a:xfrm>
          <a:prstGeom prst="rect">
            <a:avLst/>
          </a:prstGeom>
          <a:solidFill>
            <a:schemeClr val="accent1">
              <a:lumMod val="10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srgbClr val="FFFFFF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584" y="741412"/>
            <a:ext cx="22126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3150" b="1" dirty="0">
                <a:solidFill>
                  <a:srgbClr val="013A89">
                    <a:lumMod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80251" y="1878523"/>
            <a:ext cx="3791426" cy="738664"/>
            <a:chOff x="629920" y="1894860"/>
            <a:chExt cx="5055234" cy="984884"/>
          </a:xfrm>
        </p:grpSpPr>
        <p:grpSp>
          <p:nvGrpSpPr>
            <p:cNvPr id="10" name="组合 9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dirty="0">
                  <a:solidFill>
                    <a:srgbClr val="FFFFFF"/>
                  </a:solidFill>
                  <a:latin typeface="等线"/>
                  <a:ea typeface="等线" panose="02010600030101010101" pitchFamily="2" charset="-122"/>
                </a:endParaRPr>
              </a:p>
            </p:txBody>
          </p:sp>
          <p:sp>
            <p:nvSpPr>
              <p:cNvPr id="8" name="菱形 7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FFFFFF"/>
                  </a:solidFill>
                  <a:latin typeface="等线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306829" y="1894860"/>
              <a:ext cx="4378325" cy="984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" altLang="zh-CN" sz="2100" b="1" dirty="0">
                  <a:solidFill>
                    <a:srgbClr val="013A89">
                      <a:lumMod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Materials and Methods</a:t>
              </a:r>
              <a:endParaRPr lang="zh-CN" altLang="en-US" sz="2100" b="1" dirty="0">
                <a:solidFill>
                  <a:srgbClr val="013A89">
                    <a:lumMod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80251" y="2821272"/>
            <a:ext cx="3978015" cy="415498"/>
            <a:chOff x="629920" y="1894860"/>
            <a:chExt cx="5304020" cy="553997"/>
          </a:xfrm>
        </p:grpSpPr>
        <p:grpSp>
          <p:nvGrpSpPr>
            <p:cNvPr id="24" name="组合 2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26" name="菱形 2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FFFFFF"/>
                  </a:solidFill>
                  <a:latin typeface="等线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FFFFFF"/>
                  </a:solidFill>
                  <a:latin typeface="等线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06829" y="1894860"/>
              <a:ext cx="462711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100" b="1" dirty="0">
                  <a:solidFill>
                    <a:srgbClr val="013A89">
                      <a:lumMod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Discussion and </a:t>
              </a:r>
              <a:r>
                <a:rPr lang="en" altLang="zh-CN" sz="2100" b="1" dirty="0">
                  <a:solidFill>
                    <a:srgbClr val="013A89">
                      <a:lumMod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z="2100" b="1" dirty="0">
                <a:solidFill>
                  <a:srgbClr val="013A89">
                    <a:lumMod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80252" y="3833009"/>
            <a:ext cx="3791426" cy="415498"/>
            <a:chOff x="629920" y="1894860"/>
            <a:chExt cx="5055235" cy="553997"/>
          </a:xfrm>
        </p:grpSpPr>
        <p:grpSp>
          <p:nvGrpSpPr>
            <p:cNvPr id="34" name="组合 3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FFFFFF"/>
                  </a:solidFill>
                  <a:latin typeface="等线"/>
                  <a:ea typeface="等线" panose="02010600030101010101" pitchFamily="2" charset="-122"/>
                </a:endParaRPr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FFFFFF"/>
                  </a:solidFill>
                  <a:latin typeface="等线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06829" y="1894860"/>
              <a:ext cx="437832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" altLang="zh-CN" sz="2100" b="1" dirty="0">
                  <a:solidFill>
                    <a:srgbClr val="013A89">
                      <a:lumMod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Policy Implication</a:t>
              </a:r>
              <a:endParaRPr lang="zh-CN" altLang="en-US" sz="2100" b="1" dirty="0">
                <a:solidFill>
                  <a:srgbClr val="013A89">
                    <a:lumMod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639199" y="3271044"/>
            <a:ext cx="586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" altLang="zh-CN" sz="3600" b="1" dirty="0">
                <a:solidFill>
                  <a:srgbClr val="013A89">
                    <a:lumMod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Materials and Methods</a:t>
            </a:r>
          </a:p>
          <a:p>
            <a:pPr algn="ctr" defTabSz="685800"/>
            <a:endParaRPr lang="en" altLang="zh-CN" sz="3600" b="1" dirty="0">
              <a:solidFill>
                <a:srgbClr val="013A89">
                  <a:lumMod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12759" y="2212509"/>
            <a:ext cx="718483" cy="718483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dirty="0">
                <a:solidFill>
                  <a:srgbClr val="FFFFFF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zh-CN" sz="27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7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F2725D-953E-A76D-3741-2E7852F53CDB}"/>
              </a:ext>
            </a:extLst>
          </p:cNvPr>
          <p:cNvSpPr txBox="1"/>
          <p:nvPr/>
        </p:nvSpPr>
        <p:spPr>
          <a:xfrm>
            <a:off x="143934" y="618068"/>
            <a:ext cx="9000066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kumimoji="1" lang="en" altLang="zh-CN" b="1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How to choose the occupation that be tested</a:t>
            </a:r>
            <a:r>
              <a:rPr kumimoji="1"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?</a:t>
            </a:r>
          </a:p>
          <a:p>
            <a:pPr marL="257175" indent="-257175" defTabSz="685800">
              <a:buFont typeface="Wingdings" pitchFamily="2" charset="2"/>
              <a:buChar char="Ø"/>
            </a:pP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authors used an expert assessment from </a:t>
            </a:r>
            <a:r>
              <a:rPr lang="en-US" altLang="zh-CN" sz="1500" b="1" dirty="0" err="1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Eloundou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identify occupations that are exposed to ChatGPT.</a:t>
            </a:r>
          </a:p>
          <a:p>
            <a:pPr marL="257175" indent="-257175" defTabSz="685800">
              <a:buFont typeface="Wingdings" pitchFamily="2" charset="2"/>
              <a:buChar char="Ø"/>
            </a:pP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This was used to assess whether using ChatGPT could halve the time it would take an average person to complete a task of the same quality.</a:t>
            </a:r>
            <a:r>
              <a:rPr lang="zh-CN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endParaRPr lang="en-US" altLang="zh-CN" sz="15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257175" indent="-257175" defTabSz="685800">
              <a:buFont typeface="Wingdings" pitchFamily="2" charset="2"/>
              <a:buChar char="Ø"/>
            </a:pP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Items included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at least one job task that was related to ChatGPT 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and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enough workers to allow statistical analysis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</a:p>
          <a:p>
            <a:pPr marL="257175" indent="-257175" defTabSz="685800">
              <a:buFont typeface="Wingdings" pitchFamily="2" charset="2"/>
              <a:buChar char="Ø"/>
            </a:pPr>
            <a:endParaRPr lang="en-US" altLang="zh-CN" sz="15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r>
              <a:rPr kumimoji="1"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11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occupations: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accountants, customer support specialists, financial advisors, HR professionals, IT support specialists, journalists, legal professionals, marketing professionals, office clerks, software developers, and teachers.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en-US" altLang="zh-CN" sz="1500" b="1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35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F18495-3AB8-5139-0191-63F74234E1D3}"/>
              </a:ext>
            </a:extLst>
          </p:cNvPr>
          <p:cNvSpPr txBox="1"/>
          <p:nvPr/>
        </p:nvSpPr>
        <p:spPr>
          <a:xfrm>
            <a:off x="237067" y="3363576"/>
            <a:ext cx="866986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kumimoji="1"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Sample</a:t>
            </a:r>
          </a:p>
          <a:p>
            <a:pPr defTabSz="685800">
              <a:lnSpc>
                <a:spcPct val="115000"/>
              </a:lnSpc>
              <a:spcAft>
                <a:spcPts val="600"/>
              </a:spcAft>
            </a:pP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They invited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100,000 workers 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from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11 occupations 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participate in the survey, after multiple rounds of checking, they collected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18,000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valid questionnaires.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35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4BD19A-65FF-AB1A-1034-C64E4B4AA32D}"/>
              </a:ext>
            </a:extLst>
          </p:cNvPr>
          <p:cNvSpPr txBox="1"/>
          <p:nvPr/>
        </p:nvSpPr>
        <p:spPr>
          <a:xfrm>
            <a:off x="465667" y="93134"/>
            <a:ext cx="216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kumimoji="1" lang="en" altLang="zh-CN" b="1" dirty="0">
                <a:solidFill>
                  <a:srgbClr val="013A89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Research Design</a:t>
            </a:r>
            <a:endParaRPr kumimoji="1" lang="zh-CN" altLang="en-US" b="1" dirty="0">
              <a:solidFill>
                <a:srgbClr val="013A89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EDF2FF-A1C8-F5AE-78B8-BAECA5AD5960}"/>
              </a:ext>
            </a:extLst>
          </p:cNvPr>
          <p:cNvSpPr txBox="1"/>
          <p:nvPr/>
        </p:nvSpPr>
        <p:spPr>
          <a:xfrm>
            <a:off x="465667" y="93134"/>
            <a:ext cx="216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kumimoji="1" lang="en" altLang="zh-CN" b="1" dirty="0">
                <a:solidFill>
                  <a:srgbClr val="013A89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Questionnaires</a:t>
            </a:r>
            <a:endParaRPr kumimoji="1" lang="zh-CN" altLang="en-US" b="1" dirty="0">
              <a:solidFill>
                <a:srgbClr val="013A89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9EF4F9-2435-CEAF-9A18-2EF2A04F5C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617"/>
            <a:ext cx="4736450" cy="33567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ED982-2BFB-D06B-C758-54427EFD38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562" y="622616"/>
            <a:ext cx="4346504" cy="41783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651952" y="3364178"/>
            <a:ext cx="5959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" altLang="zh-CN" sz="36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Discussion and Results</a:t>
            </a:r>
          </a:p>
          <a:p>
            <a:pPr algn="ctr" defTabSz="685800"/>
            <a:endParaRPr lang="en" altLang="zh-CN" sz="36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12759" y="2212509"/>
            <a:ext cx="718483" cy="718483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dirty="0">
                <a:solidFill>
                  <a:srgbClr val="FFFFFF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zh-CN" sz="27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7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80CF1F-2B73-973B-9259-706A6FD7BD8B}"/>
              </a:ext>
            </a:extLst>
          </p:cNvPr>
          <p:cNvSpPr txBox="1"/>
          <p:nvPr/>
        </p:nvSpPr>
        <p:spPr>
          <a:xfrm>
            <a:off x="397934" y="127000"/>
            <a:ext cx="265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kumimoji="1" lang="en" altLang="zh-CN" b="1" dirty="0">
                <a:solidFill>
                  <a:srgbClr val="013A89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Adoption of ChatGPT</a:t>
            </a:r>
            <a:endParaRPr kumimoji="1" lang="zh-CN" altLang="en-US" b="1" dirty="0">
              <a:solidFill>
                <a:srgbClr val="013A89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C5CBAB-427A-5022-7F5B-8D0628567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5" y="577480"/>
            <a:ext cx="3907632" cy="25806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869FEC-F044-E24C-013D-4D7FAC446F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29" y="577479"/>
            <a:ext cx="4361891" cy="25806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2C49C5-E069-D2E3-A1E0-9FC41E736F90}"/>
              </a:ext>
            </a:extLst>
          </p:cNvPr>
          <p:cNvSpPr txBox="1"/>
          <p:nvPr/>
        </p:nvSpPr>
        <p:spPr>
          <a:xfrm>
            <a:off x="52614" y="3158081"/>
            <a:ext cx="883523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 typeface="Wingdings" pitchFamily="2" charset="2"/>
              <a:buChar char="Ø"/>
            </a:pP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ChatGPT is widespread in the exposed occupations.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More than half 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of workers have used ChatGPT</a:t>
            </a:r>
            <a:r>
              <a:rPr lang="zh-CN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41% 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have used it for work.</a:t>
            </a:r>
          </a:p>
          <a:p>
            <a:pPr marL="257175" indent="-257175" defTabSz="685800">
              <a:buFont typeface="Wingdings" pitchFamily="2" charset="2"/>
              <a:buChar char="Ø"/>
            </a:pP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Adoption rates differ across occupations. jobs where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writing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is essential (marketing specialists and journalists), the rates of adoption around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64%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 Occupations that handle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sensitive information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(financial advisors and accountants) have the lowest adoption rates, around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18%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</a:p>
          <a:p>
            <a:pPr marL="257175" indent="-257175" defTabSz="685800">
              <a:buFont typeface="Wingdings" pitchFamily="2" charset="2"/>
              <a:buChar char="Ø"/>
            </a:pP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Not all workers who have ever used ChatGPT are still actively using it.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 the last 2 week, 34% 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have used it, and only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29% 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have used it for work.</a:t>
            </a:r>
            <a:endParaRPr lang="en-US" altLang="zh-CN" sz="150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33B5-34C1-654F-2E23-A65424660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9295D2-20A8-DC3B-BC45-B2A41579AD8A}"/>
              </a:ext>
            </a:extLst>
          </p:cNvPr>
          <p:cNvSpPr txBox="1"/>
          <p:nvPr/>
        </p:nvSpPr>
        <p:spPr>
          <a:xfrm>
            <a:off x="-4190" y="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30977-78DE-0387-68CF-A2B105EC0A9B}"/>
              </a:ext>
            </a:extLst>
          </p:cNvPr>
          <p:cNvSpPr txBox="1"/>
          <p:nvPr/>
        </p:nvSpPr>
        <p:spPr>
          <a:xfrm>
            <a:off x="-1" y="523646"/>
            <a:ext cx="9477375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📦 What is a Batch?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You usually </a:t>
            </a:r>
            <a:r>
              <a:rPr lang="en-US" b="1" dirty="0"/>
              <a:t>don’t feed the whole dataset into the model at once</a:t>
            </a:r>
            <a:r>
              <a:rPr lang="en-US" dirty="0"/>
              <a:t>, especially when it's large — it wouldn't fit in memory.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Instead, you split it into </a:t>
            </a:r>
            <a:r>
              <a:rPr lang="en-US" b="1" dirty="0"/>
              <a:t>smaller chunks</a:t>
            </a:r>
            <a:r>
              <a:rPr lang="en-US" dirty="0"/>
              <a:t> called </a:t>
            </a:r>
            <a:r>
              <a:rPr lang="en-US" b="1" dirty="0"/>
              <a:t>batches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batch</a:t>
            </a:r>
            <a:r>
              <a:rPr lang="en-US" dirty="0"/>
              <a:t> is just a group of samples (e.g., 8 or 16 examples).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train the model on one batch at a time.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example, if you have 1,000 samples and a batch size of 10, one epoch will have </a:t>
            </a:r>
            <a:r>
              <a:rPr lang="en-US" b="1" dirty="0"/>
              <a:t>100 batches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Why use batches?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Memory efficiency:</a:t>
            </a:r>
            <a:r>
              <a:rPr lang="en-US" dirty="0"/>
              <a:t> A GPU can only handle so much data at a time.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Stability:</a:t>
            </a:r>
            <a:r>
              <a:rPr lang="en-US" dirty="0"/>
              <a:t> Gradients (which tell the model how to improve) are averaged over the batch, which leads to smoother training.</a:t>
            </a:r>
          </a:p>
        </p:txBody>
      </p:sp>
    </p:spTree>
    <p:extLst>
      <p:ext uri="{BB962C8B-B14F-4D97-AF65-F5344CB8AC3E}">
        <p14:creationId xmlns:p14="http://schemas.microsoft.com/office/powerpoint/2010/main" val="32345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60019E3-08E5-8C6A-3041-E79C5AEFA8FF}"/>
              </a:ext>
            </a:extLst>
          </p:cNvPr>
          <p:cNvSpPr txBox="1"/>
          <p:nvPr/>
        </p:nvSpPr>
        <p:spPr>
          <a:xfrm>
            <a:off x="372533" y="127000"/>
            <a:ext cx="15070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b="1" kern="100" dirty="0">
                <a:solidFill>
                  <a:srgbClr val="013A89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Findings</a:t>
            </a:r>
            <a:endParaRPr lang="zh-CN" altLang="zh-CN" kern="100" dirty="0">
              <a:solidFill>
                <a:srgbClr val="013A89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35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626006-F2BC-38D8-285B-01FFCC3AF174}"/>
              </a:ext>
            </a:extLst>
          </p:cNvPr>
          <p:cNvSpPr txBox="1"/>
          <p:nvPr/>
        </p:nvSpPr>
        <p:spPr>
          <a:xfrm>
            <a:off x="175260" y="884600"/>
            <a:ext cx="87934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 typeface="Wingdings" pitchFamily="2" charset="2"/>
              <a:buChar char="Ø"/>
            </a:pPr>
            <a:r>
              <a:rPr kumimoji="1" lang="en" altLang="zh-CN" sz="1650" b="1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Young workers with less work experience </a:t>
            </a:r>
            <a:r>
              <a:rPr kumimoji="1" lang="en" altLang="zh-CN" sz="165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are more likely to use ChatGPT. </a:t>
            </a:r>
            <a:r>
              <a:rPr lang="en" altLang="zh-CN" sz="165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For each additional year of age or work experience, the chance of using ChatGPT drops by </a:t>
            </a:r>
            <a:r>
              <a:rPr lang="en" altLang="zh-CN" sz="1650" b="1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0.7</a:t>
            </a:r>
            <a:r>
              <a:rPr lang="en" altLang="zh-CN" sz="165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and </a:t>
            </a:r>
            <a:r>
              <a:rPr lang="en" altLang="zh-CN" sz="1650" b="1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0.6</a:t>
            </a:r>
            <a:r>
              <a:rPr lang="en" altLang="zh-CN" sz="165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percentage points, respectively.</a:t>
            </a:r>
          </a:p>
          <a:p>
            <a:pPr marL="257175" indent="-257175" defTabSz="685800">
              <a:buFont typeface="Wingdings" pitchFamily="2" charset="2"/>
              <a:buChar char="Ø"/>
            </a:pPr>
            <a:endParaRPr lang="en" altLang="zh-CN" sz="165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marL="257175" indent="-257175" defTabSz="685800">
              <a:buFont typeface="Wingdings" pitchFamily="2" charset="2"/>
              <a:buChar char="Ø"/>
            </a:pPr>
            <a:r>
              <a:rPr lang="en" altLang="zh-CN" sz="165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Before the technology was adopted, workers who used ChatGPT already had slightly higher incomes than non-users. This suggests </a:t>
            </a:r>
            <a:r>
              <a:rPr lang="en-US" altLang="zh-CN" sz="165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more capable workers were more likely to use ChatGPT</a:t>
            </a:r>
            <a:r>
              <a:rPr lang="en" altLang="zh-CN" sz="165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and the technology has not effectively benefited </a:t>
            </a:r>
            <a:r>
              <a:rPr lang="en" altLang="zh-CN" sz="1650" b="1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low-skilled or low-income individuals</a:t>
            </a:r>
            <a:r>
              <a:rPr lang="en" altLang="zh-CN" sz="165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.</a:t>
            </a:r>
          </a:p>
          <a:p>
            <a:pPr marL="257175" indent="-257175" defTabSz="685800">
              <a:buFont typeface="Wingdings" pitchFamily="2" charset="2"/>
              <a:buChar char="Ø"/>
            </a:pPr>
            <a:endParaRPr lang="en" altLang="zh-CN" sz="165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marL="257175" indent="-257175" defTabSz="685800">
              <a:buFont typeface="Wingdings" pitchFamily="2" charset="2"/>
              <a:buChar char="Ø"/>
            </a:pPr>
            <a:r>
              <a:rPr lang="en-US" altLang="zh-CN" sz="165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Female workers </a:t>
            </a:r>
            <a:r>
              <a:rPr lang="en-US" altLang="zh-CN" sz="165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are </a:t>
            </a:r>
            <a:r>
              <a:rPr lang="en-US" altLang="zh-CN" sz="165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16</a:t>
            </a:r>
            <a:r>
              <a:rPr lang="en-US" altLang="zh-CN" sz="165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percentage points less likely than male workers to use ChatGPT, a gap that exists across all occupations. It remains at </a:t>
            </a:r>
            <a:r>
              <a:rPr lang="en-US" altLang="zh-CN" sz="165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12</a:t>
            </a:r>
            <a:r>
              <a:rPr lang="en-US" altLang="zh-CN" sz="165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percentage points even after accounting for the same company and the same task. Besides, it remains at </a:t>
            </a:r>
            <a:r>
              <a:rPr lang="en-US" altLang="zh-CN" sz="165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14</a:t>
            </a:r>
            <a:r>
              <a:rPr lang="en-US" altLang="zh-CN" sz="165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percentage points when </a:t>
            </a:r>
            <a:r>
              <a:rPr lang="en" altLang="zh-CN" sz="165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controlling for workers’ other characteristic.</a:t>
            </a:r>
            <a:endParaRPr lang="zh-CN" altLang="zh-CN" sz="165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257175" indent="-257175" defTabSz="685800">
              <a:buFont typeface="Wingdings" pitchFamily="2" charset="2"/>
              <a:buChar char="Ø"/>
            </a:pPr>
            <a:endParaRPr kumimoji="1" lang="en" altLang="zh-CN" sz="165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en" altLang="zh-CN" sz="165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en" altLang="zh-CN" sz="165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65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81FFE-B0BE-5824-E529-45163DCA5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73D2625-319E-DDA6-DFC6-80710EE877D4}"/>
              </a:ext>
            </a:extLst>
          </p:cNvPr>
          <p:cNvSpPr txBox="1"/>
          <p:nvPr/>
        </p:nvSpPr>
        <p:spPr>
          <a:xfrm>
            <a:off x="397934" y="101601"/>
            <a:ext cx="2590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b="1" kern="100" dirty="0">
                <a:solidFill>
                  <a:srgbClr val="013A89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Beliefs about ChatGPT</a:t>
            </a:r>
            <a:endParaRPr lang="zh-CN" altLang="zh-CN" kern="100" dirty="0">
              <a:solidFill>
                <a:srgbClr val="013A89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35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C398CE-8773-94CE-A1B4-317A67EB07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" y="562464"/>
            <a:ext cx="8377453" cy="28889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D8A30F-08E0-4832-4F1B-2D7634E8521B}"/>
              </a:ext>
            </a:extLst>
          </p:cNvPr>
          <p:cNvSpPr txBox="1"/>
          <p:nvPr/>
        </p:nvSpPr>
        <p:spPr>
          <a:xfrm>
            <a:off x="1570991" y="3209035"/>
            <a:ext cx="556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350" b="1" i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Table 2 </a:t>
            </a:r>
            <a:r>
              <a:rPr lang="en-US" altLang="zh-CN" sz="1350" i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examines how workers anticipate ChatGPT will impact their job tasks</a:t>
            </a:r>
            <a:endParaRPr lang="zh-CN" altLang="zh-CN" sz="1350" i="1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35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662929-6AB5-135E-CCE3-AF1FB59FB222}"/>
              </a:ext>
            </a:extLst>
          </p:cNvPr>
          <p:cNvSpPr txBox="1"/>
          <p:nvPr/>
        </p:nvSpPr>
        <p:spPr>
          <a:xfrm>
            <a:off x="397934" y="3451408"/>
            <a:ext cx="8165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 typeface="Wingdings" pitchFamily="2" charset="2"/>
              <a:buChar char="Ø"/>
            </a:pP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Most workers believe that ChatGPT can significantly improve productivity, and about 37% of work tasks can save half the time due to ChatGPT.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(column 1)</a:t>
            </a:r>
          </a:p>
          <a:p>
            <a:pPr defTabSz="685800"/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257175" indent="-257175" defTabSz="685800">
              <a:buFont typeface="Wingdings" pitchFamily="2" charset="2"/>
              <a:buChar char="Ø"/>
            </a:pP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Columns (3)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(5)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report workers’ perceptions of whether ChatGPT saved less, similar, or more time for workers with </a:t>
            </a:r>
            <a:r>
              <a:rPr lang="en-US" altLang="zh-CN" sz="1500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greater task expertise</a:t>
            </a:r>
            <a:r>
              <a:rPr lang="en-US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 Workers were approximately twice as likely to say that ChatGPT saved less, rather than more time for workers with greater task expertise (38% vs. 20%).</a:t>
            </a:r>
            <a:r>
              <a:rPr lang="zh-CN" altLang="zh-CN" sz="15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endParaRPr kumimoji="1" lang="zh-CN" altLang="en-US" sz="150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877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11E6F-F02C-C7D4-5062-5474AF678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03E6D7-C3DD-37ED-8956-30E14AB35B32}"/>
              </a:ext>
            </a:extLst>
          </p:cNvPr>
          <p:cNvSpPr txBox="1"/>
          <p:nvPr/>
        </p:nvSpPr>
        <p:spPr>
          <a:xfrm>
            <a:off x="397934" y="101601"/>
            <a:ext cx="2590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b="1" kern="100" dirty="0">
                <a:solidFill>
                  <a:srgbClr val="013A89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Beliefs about ChatGPT</a:t>
            </a:r>
            <a:endParaRPr lang="zh-CN" altLang="zh-CN" kern="100" dirty="0">
              <a:solidFill>
                <a:srgbClr val="013A89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35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786A64-2CAA-53E7-C697-07A15A51D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" y="562466"/>
            <a:ext cx="7787756" cy="26855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6CA84A-BF39-8239-B5D9-4D3AF3703AB9}"/>
              </a:ext>
            </a:extLst>
          </p:cNvPr>
          <p:cNvSpPr txBox="1"/>
          <p:nvPr/>
        </p:nvSpPr>
        <p:spPr>
          <a:xfrm>
            <a:off x="1829327" y="3005680"/>
            <a:ext cx="5779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350" b="1" i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Table 2 </a:t>
            </a:r>
            <a:r>
              <a:rPr lang="en-US" altLang="zh-CN" sz="1350" i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examines how workers anticipate ChatGPT will impact their job tasks</a:t>
            </a:r>
            <a:endParaRPr lang="zh-CN" altLang="zh-CN" sz="1350" i="1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35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A400BF-27D1-362C-86C1-DCC4BD50A584}"/>
              </a:ext>
            </a:extLst>
          </p:cNvPr>
          <p:cNvSpPr txBox="1"/>
          <p:nvPr/>
        </p:nvSpPr>
        <p:spPr>
          <a:xfrm>
            <a:off x="250921" y="3252127"/>
            <a:ext cx="8642158" cy="185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 typeface="Wingdings" pitchFamily="2" charset="2"/>
              <a:buChar char="Ø"/>
            </a:pPr>
            <a:r>
              <a:rPr lang="en-US" altLang="zh-CN" sz="1425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Column (6)</a:t>
            </a:r>
            <a:r>
              <a:rPr lang="en-US" altLang="zh-CN" sz="1425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shows how workers perceive their own time savings from ChatGPT. They believe it can halve their working times in about </a:t>
            </a:r>
            <a:r>
              <a:rPr lang="en-US" altLang="zh-CN" sz="1425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32%</a:t>
            </a:r>
            <a:r>
              <a:rPr lang="en-US" altLang="zh-CN" sz="1425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of their job tasks. comparing with the typical worker in </a:t>
            </a:r>
            <a:r>
              <a:rPr lang="en-US" altLang="zh-CN" sz="1425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Column (1)</a:t>
            </a:r>
            <a:r>
              <a:rPr lang="en-US" altLang="zh-CN" sz="1425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it seems workers are slightly more skeptical about their own productivity gain from ChatGPT.</a:t>
            </a:r>
          </a:p>
          <a:p>
            <a:pPr marL="257175" indent="-257175" defTabSz="685800">
              <a:buFont typeface="Wingdings" pitchFamily="2" charset="2"/>
              <a:buChar char="Ø"/>
            </a:pPr>
            <a:r>
              <a:rPr lang="en-US" altLang="zh-CN" sz="1425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Columns (7)</a:t>
            </a:r>
            <a:r>
              <a:rPr lang="en-US" altLang="zh-CN" sz="1425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</a:t>
            </a:r>
            <a:r>
              <a:rPr lang="en-US" altLang="zh-CN" sz="1425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(9)</a:t>
            </a:r>
            <a:r>
              <a:rPr lang="en-US" altLang="zh-CN" sz="1425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show the influence of time allocation. About </a:t>
            </a:r>
            <a:r>
              <a:rPr lang="en-US" altLang="zh-CN" sz="1425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37%</a:t>
            </a:r>
            <a:r>
              <a:rPr lang="en-US" altLang="zh-CN" sz="1425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of employees said they would not perform more tasks if ChatGPT could save time on completing tasks. In contrast, about </a:t>
            </a:r>
            <a:r>
              <a:rPr lang="en-US" altLang="zh-CN" sz="1425" b="1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24%</a:t>
            </a:r>
            <a:r>
              <a:rPr lang="en-US" altLang="zh-CN" sz="1425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of employees said they would spend more work time on tasks that ChatGPT could save time on completing.</a:t>
            </a:r>
            <a:r>
              <a:rPr lang="en" altLang="zh-CN" sz="1425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It suggests that in the short term, ChatGPT may lead to limited reallocation between work tasks.</a:t>
            </a:r>
            <a:endParaRPr lang="zh-CN" altLang="zh-CN" sz="1425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50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318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16C081-4865-DFF2-8220-2963ADEBBDCB}"/>
              </a:ext>
            </a:extLst>
          </p:cNvPr>
          <p:cNvSpPr txBox="1"/>
          <p:nvPr/>
        </p:nvSpPr>
        <p:spPr>
          <a:xfrm>
            <a:off x="302820" y="115785"/>
            <a:ext cx="521920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b="1" kern="100" dirty="0">
                <a:solidFill>
                  <a:srgbClr val="013A89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Reasons why workers do not intend to use ChatGPT</a:t>
            </a:r>
            <a:endParaRPr lang="zh-CN" altLang="zh-CN" kern="100" dirty="0">
              <a:solidFill>
                <a:srgbClr val="013A89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350" dirty="0">
              <a:solidFill>
                <a:srgbClr val="013A89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43A943-B862-A24A-7D61-4DF7C1BDBB3E}"/>
              </a:ext>
            </a:extLst>
          </p:cNvPr>
          <p:cNvSpPr txBox="1"/>
          <p:nvPr/>
        </p:nvSpPr>
        <p:spPr>
          <a:xfrm>
            <a:off x="167739" y="689390"/>
            <a:ext cx="8808522" cy="117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115000"/>
              </a:lnSpc>
              <a:buFont typeface="Wingdings" pitchFamily="2" charset="2"/>
              <a:buChar char="Ø"/>
            </a:pP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42%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of employees said they needed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training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to use ChatGPT.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257175" indent="-257175" defTabSz="685800">
              <a:lnSpc>
                <a:spcPct val="115000"/>
              </a:lnSpc>
              <a:buFont typeface="Wingdings" pitchFamily="2" charset="2"/>
              <a:buChar char="Ø"/>
            </a:pP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36%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of employees say their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employer actively limits 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their use.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257175" indent="-257175" defTabSz="685800">
              <a:lnSpc>
                <a:spcPct val="115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Less than 9% 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of employees expressed concerns about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becoming replaced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or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overly dependent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on ChatGPT.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35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1E2CE3-A4DA-EAF1-5280-DAFF94C849D6}"/>
              </a:ext>
            </a:extLst>
          </p:cNvPr>
          <p:cNvSpPr txBox="1"/>
          <p:nvPr/>
        </p:nvSpPr>
        <p:spPr>
          <a:xfrm>
            <a:off x="167739" y="1727181"/>
            <a:ext cx="8808522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Differences between different professions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257175" indent="-257175" defTabSz="685800">
              <a:lnSpc>
                <a:spcPct val="115000"/>
              </a:lnSpc>
              <a:buFont typeface="Wingdings" pitchFamily="2" charset="2"/>
              <a:buChar char="Ø"/>
            </a:pP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Occupations that deal with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sensitive information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such as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financial advisors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and legal professionals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are more likely to have employer restrictions.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257175" indent="-257175" defTabSz="685800">
              <a:lnSpc>
                <a:spcPct val="115000"/>
              </a:lnSpc>
              <a:buFont typeface="Wingdings" pitchFamily="2" charset="2"/>
              <a:buChar char="Ø"/>
            </a:pP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People in occupations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with less IT requirements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such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as teachers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need training to use ChatGPT.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257175" indent="-257175" defTabSz="685800">
              <a:lnSpc>
                <a:spcPct val="115000"/>
              </a:lnSpc>
              <a:buFont typeface="Wingdings" pitchFamily="2" charset="2"/>
              <a:buChar char="Ø"/>
            </a:pP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Customer service representatives 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avoid using ChatGPT because they fear being replaced it.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257175" indent="-257175" defTabSz="685800">
              <a:lnSpc>
                <a:spcPct val="115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In professions where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writing is a core skill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such as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journalism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people believe that ChatGPT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reduces their enjoyment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of their work.</a:t>
            </a:r>
          </a:p>
          <a:p>
            <a:pPr defTabSz="685800">
              <a:lnSpc>
                <a:spcPct val="115000"/>
              </a:lnSpc>
              <a:spcAft>
                <a:spcPts val="600"/>
              </a:spcAft>
            </a:pP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influence of workers believes: 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researchers randomly showed participants an expert's assessment of the time savings of ChatGPT. Although the expert's assessment changed the workers' beliefs, it had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little effect 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on their intention to use ChatGPT.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>
              <a:lnSpc>
                <a:spcPct val="115000"/>
              </a:lnSpc>
              <a:spcAft>
                <a:spcPts val="600"/>
              </a:spcAft>
            </a:pP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50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FA21754-8933-A439-48B8-3839E01FB798}"/>
              </a:ext>
            </a:extLst>
          </p:cNvPr>
          <p:cNvSpPr txBox="1"/>
          <p:nvPr/>
        </p:nvSpPr>
        <p:spPr>
          <a:xfrm>
            <a:off x="400793" y="142504"/>
            <a:ext cx="27432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b="1" kern="100" dirty="0">
                <a:solidFill>
                  <a:srgbClr val="013A89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Difference in Gender</a:t>
            </a:r>
            <a:endParaRPr lang="zh-CN" altLang="zh-CN" kern="100" dirty="0">
              <a:solidFill>
                <a:srgbClr val="013A89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35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E74A6B-E048-D71A-C7A4-8AC93EED165D}"/>
              </a:ext>
            </a:extLst>
          </p:cNvPr>
          <p:cNvSpPr txBox="1"/>
          <p:nvPr/>
        </p:nvSpPr>
        <p:spPr>
          <a:xfrm>
            <a:off x="169223" y="696502"/>
            <a:ext cx="8434450" cy="60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15000"/>
              </a:lnSpc>
              <a:spcAft>
                <a:spcPts val="600"/>
              </a:spcAft>
            </a:pP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From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previous table 2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we could see that women are as optimistic as men about the time savings from ChatGPT. (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37.8% vs 37.1%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)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2E9B91-63C7-6CA4-9203-6182BA7B6A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68" y="1098239"/>
            <a:ext cx="4869327" cy="28772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D756E3-7817-917C-A2B9-99811C2A77F2}"/>
              </a:ext>
            </a:extLst>
          </p:cNvPr>
          <p:cNvSpPr txBox="1"/>
          <p:nvPr/>
        </p:nvSpPr>
        <p:spPr>
          <a:xfrm>
            <a:off x="169222" y="4031500"/>
            <a:ext cx="8372105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From the figure above, we could conclude that, in the use of ChatGPT,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women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more frequently face the barriers from "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lack of training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”, whereas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men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are more often constrained by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corporate restrictive policies 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and concerns over </a:t>
            </a:r>
            <a:r>
              <a:rPr lang="en-US" altLang="zh-CN" sz="1500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data confidentiality</a:t>
            </a:r>
            <a:r>
              <a:rPr lang="en-US" altLang="zh-CN" sz="1500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  <a:endParaRPr lang="zh-CN" altLang="zh-CN" sz="1500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defTabSz="685800"/>
            <a:endParaRPr kumimoji="1" lang="zh-CN" altLang="en-US" sz="1350" dirty="0">
              <a:solidFill>
                <a:srgbClr val="000000"/>
              </a:solidFill>
              <a:latin typeface="等线"/>
              <a:ea typeface="等线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718586-EA77-611D-4D9E-1B7939530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1085"/>
            <a:ext cx="3825300" cy="200541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149465" y="3272328"/>
            <a:ext cx="556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" altLang="zh-CN" sz="36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Policy Implication</a:t>
            </a:r>
            <a:endParaRPr lang="zh-CN" altLang="en-US" sz="36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12759" y="2212509"/>
            <a:ext cx="718483" cy="718483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dirty="0">
                <a:solidFill>
                  <a:srgbClr val="FFFFFF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zh-CN" sz="27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7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E5E06E1-6DD2-C8F2-3978-3E423969E1E6}"/>
              </a:ext>
            </a:extLst>
          </p:cNvPr>
          <p:cNvSpPr txBox="1"/>
          <p:nvPr/>
        </p:nvSpPr>
        <p:spPr>
          <a:xfrm>
            <a:off x="329540" y="80159"/>
            <a:ext cx="317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b="1" dirty="0">
                <a:solidFill>
                  <a:srgbClr val="013A89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Policy Implication</a:t>
            </a:r>
            <a:endParaRPr kumimoji="1" lang="zh-CN" altLang="en-US" dirty="0">
              <a:solidFill>
                <a:srgbClr val="013A89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74CE0D-B534-01F9-B35F-8FCDCE4EBEE5}"/>
              </a:ext>
            </a:extLst>
          </p:cNvPr>
          <p:cNvSpPr txBox="1"/>
          <p:nvPr/>
        </p:nvSpPr>
        <p:spPr>
          <a:xfrm>
            <a:off x="194459" y="908464"/>
            <a:ext cx="8755083" cy="213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115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</a:t>
            </a: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absence of training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limits people's use of ChatGPT. </a:t>
            </a:r>
          </a:p>
          <a:p>
            <a:pPr marL="257175" indent="-257175" defTabSz="685800">
              <a:lnSpc>
                <a:spcPct val="115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Therefore, enterprises and governments should take positive measures to address this issue by providing appropriate </a:t>
            </a: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training programs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and </a:t>
            </a: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policy support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. </a:t>
            </a:r>
          </a:p>
          <a:p>
            <a:pPr marL="257175" indent="-257175" defTabSz="685800">
              <a:lnSpc>
                <a:spcPct val="115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These efforts should focus on supporting </a:t>
            </a: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low-income workers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less experienced individuals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and </a:t>
            </a:r>
            <a:r>
              <a:rPr lang="en-US" altLang="zh-CN" b="1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female workers </a:t>
            </a:r>
            <a:r>
              <a:rPr lang="en-US" altLang="zh-CN" kern="100" dirty="0">
                <a:solidFill>
                  <a:srgbClr val="0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to effectively utilize this technology, thereby reducing barriers to adoption and promoting equitable access to the benefits of generative AI.</a:t>
            </a:r>
            <a:endParaRPr lang="zh-CN" altLang="zh-CN" kern="100" dirty="0">
              <a:solidFill>
                <a:srgbClr val="000000"/>
              </a:solidFill>
              <a:latin typeface="Calibri" panose="020F0502020204030204" pitchFamily="34" charset="0"/>
              <a:ea typeface="DengXian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BA43E-DA04-CD2D-B32D-A1D35DE25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399F5-30D8-12EC-5898-D6EB85E9F90B}"/>
              </a:ext>
            </a:extLst>
          </p:cNvPr>
          <p:cNvSpPr txBox="1"/>
          <p:nvPr/>
        </p:nvSpPr>
        <p:spPr>
          <a:xfrm>
            <a:off x="2913360" y="2040836"/>
            <a:ext cx="3087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Paper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Sharing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-3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836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" y="1239202"/>
            <a:ext cx="810101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/>
              <a:t>How</a:t>
            </a:r>
            <a:r>
              <a:rPr sz="2700" spc="-64" dirty="0"/>
              <a:t> </a:t>
            </a:r>
            <a:r>
              <a:rPr sz="2700" dirty="0"/>
              <a:t>to</a:t>
            </a:r>
            <a:r>
              <a:rPr sz="2700" spc="-64" dirty="0"/>
              <a:t> </a:t>
            </a:r>
            <a:r>
              <a:rPr sz="2700" dirty="0"/>
              <a:t>evaluate</a:t>
            </a:r>
            <a:r>
              <a:rPr sz="2700" spc="-64" dirty="0"/>
              <a:t> </a:t>
            </a:r>
            <a:r>
              <a:rPr sz="2700" dirty="0"/>
              <a:t>the</a:t>
            </a:r>
            <a:r>
              <a:rPr sz="2700" spc="-64" dirty="0"/>
              <a:t> </a:t>
            </a:r>
            <a:r>
              <a:rPr sz="2700" dirty="0"/>
              <a:t>cognitive</a:t>
            </a:r>
            <a:r>
              <a:rPr sz="2700" spc="-64" dirty="0"/>
              <a:t> </a:t>
            </a:r>
            <a:r>
              <a:rPr sz="2700" dirty="0"/>
              <a:t>abilities</a:t>
            </a:r>
            <a:r>
              <a:rPr sz="2700" spc="-64" dirty="0"/>
              <a:t> </a:t>
            </a:r>
            <a:r>
              <a:rPr sz="2700" dirty="0"/>
              <a:t>of</a:t>
            </a:r>
            <a:r>
              <a:rPr sz="2700" spc="-64" dirty="0"/>
              <a:t> </a:t>
            </a:r>
            <a:r>
              <a:rPr sz="2700" spc="-15" dirty="0"/>
              <a:t>LLMs</a:t>
            </a:r>
            <a:endParaRPr sz="2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0995" y="4349423"/>
            <a:ext cx="2154764" cy="3068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2919" y="2331244"/>
            <a:ext cx="3039428" cy="112274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</a:pPr>
            <a:r>
              <a:rPr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Authors：Anna</a:t>
            </a:r>
            <a:r>
              <a:rPr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A.</a:t>
            </a:r>
            <a:r>
              <a:rPr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Ivanova</a:t>
            </a:r>
            <a:endParaRPr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9096" defTabSz="685800">
              <a:spcBef>
                <a:spcPts val="2160"/>
              </a:spcBef>
            </a:pPr>
            <a:r>
              <a:rPr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Presenter：Xinyi</a:t>
            </a:r>
            <a:r>
              <a:rPr b="1" kern="0" spc="-12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b="1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Wang </a:t>
            </a:r>
            <a:r>
              <a:rPr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Date：2025.4.1</a:t>
            </a:r>
            <a:endParaRPr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332" y="749141"/>
            <a:ext cx="4097179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dirty="0"/>
              <a:t>1.</a:t>
            </a:r>
            <a:r>
              <a:rPr sz="2100" spc="-45" dirty="0"/>
              <a:t> </a:t>
            </a:r>
            <a:r>
              <a:rPr sz="2100" spc="-8" dirty="0"/>
              <a:t>Background</a:t>
            </a:r>
            <a:r>
              <a:rPr sz="2100" spc="-45" dirty="0"/>
              <a:t> </a:t>
            </a:r>
            <a:r>
              <a:rPr sz="2100" dirty="0"/>
              <a:t>and</a:t>
            </a:r>
            <a:r>
              <a:rPr sz="2100" spc="-45" dirty="0"/>
              <a:t> </a:t>
            </a:r>
            <a:r>
              <a:rPr sz="2100" spc="-8" dirty="0"/>
              <a:t>Motivation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374332" y="1143953"/>
            <a:ext cx="8395335" cy="994984"/>
          </a:xfrm>
          <a:prstGeom prst="rect">
            <a:avLst/>
          </a:prstGeom>
        </p:spPr>
        <p:txBody>
          <a:bodyPr vert="horz" wrap="square" lIns="0" tIns="32861" rIns="0" bIns="0" rtlCol="0">
            <a:spAutoFit/>
          </a:bodyPr>
          <a:lstStyle/>
          <a:p>
            <a:pPr marL="9525" marR="3810" algn="just" defTabSz="685800">
              <a:lnSpc>
                <a:spcPts val="1454"/>
              </a:lnSpc>
              <a:spcBef>
                <a:spcPts val="259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article</a:t>
            </a:r>
            <a:r>
              <a:rPr sz="1350" b="1" kern="0" spc="14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begins</a:t>
            </a:r>
            <a:r>
              <a:rPr sz="1350" b="1" kern="0" spc="14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by</a:t>
            </a:r>
            <a:r>
              <a:rPr sz="1350" b="1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highlighting</a:t>
            </a:r>
            <a:r>
              <a:rPr sz="1350" b="1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14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historical</a:t>
            </a:r>
            <a:r>
              <a:rPr sz="1350" b="1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context</a:t>
            </a:r>
            <a:r>
              <a:rPr sz="1350" b="1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b="1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evaluating</a:t>
            </a:r>
            <a:r>
              <a:rPr sz="1350" b="1" kern="0" spc="15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machine</a:t>
            </a:r>
            <a:r>
              <a:rPr sz="1350" b="1" kern="0" spc="1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intelligence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through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language,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dating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back</a:t>
            </a:r>
            <a:r>
              <a:rPr sz="1350" b="1" kern="0" spc="18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b="1" kern="0" spc="18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Turing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test.</a:t>
            </a:r>
            <a:r>
              <a:rPr sz="1350" b="1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With</a:t>
            </a:r>
            <a:r>
              <a:rPr sz="1350" b="1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rapid</a:t>
            </a:r>
            <a:r>
              <a:rPr sz="1350" b="1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advancement</a:t>
            </a:r>
            <a:r>
              <a:rPr sz="1350" b="1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b="1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LLMs</a:t>
            </a:r>
            <a:r>
              <a:rPr sz="1350" b="1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like ChatGPT,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researchers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have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started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using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language-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based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tests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originally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designed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for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humans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to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assess</a:t>
            </a:r>
            <a:r>
              <a:rPr sz="1350" b="1" kern="0" spc="2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these</a:t>
            </a:r>
            <a:r>
              <a:rPr sz="1350" b="1" kern="0" spc="2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models.</a:t>
            </a:r>
            <a:r>
              <a:rPr sz="1350" b="1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However,</a:t>
            </a:r>
            <a:r>
              <a:rPr sz="1350" b="1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while</a:t>
            </a:r>
            <a:r>
              <a:rPr sz="1350" b="1" kern="0" spc="2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conducting</a:t>
            </a:r>
            <a:r>
              <a:rPr sz="1350" b="1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such</a:t>
            </a:r>
            <a:r>
              <a:rPr sz="1350" b="1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tests</a:t>
            </a:r>
            <a:r>
              <a:rPr sz="1350" b="1" kern="0" spc="2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is</a:t>
            </a:r>
            <a:r>
              <a:rPr sz="1350" b="1" kern="0" spc="2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straightforward,</a:t>
            </a:r>
            <a:r>
              <a:rPr sz="1350" b="1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interpreting</a:t>
            </a:r>
            <a:r>
              <a:rPr sz="1350" b="1" kern="0" spc="2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their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results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remains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challenging.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4332" y="2615247"/>
            <a:ext cx="8476298" cy="1444306"/>
          </a:xfrm>
          <a:prstGeom prst="rect">
            <a:avLst/>
          </a:prstGeom>
        </p:spPr>
        <p:txBody>
          <a:bodyPr vert="horz" wrap="square" lIns="0" tIns="109538" rIns="0" bIns="0" rtlCol="0">
            <a:spAutoFit/>
          </a:bodyPr>
          <a:lstStyle/>
          <a:p>
            <a:pPr marL="9525" defTabSz="685800">
              <a:spcBef>
                <a:spcPts val="863"/>
              </a:spcBef>
            </a:pPr>
            <a:r>
              <a:rPr b="1" kern="0" dirty="0">
                <a:solidFill>
                  <a:srgbClr val="4774CA"/>
                </a:solidFill>
                <a:latin typeface="Microsoft YaHei"/>
                <a:cs typeface="Microsoft YaHei"/>
              </a:rPr>
              <a:t>Key</a:t>
            </a:r>
            <a:r>
              <a:rPr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Questions:</a:t>
            </a:r>
            <a:endParaRPr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93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How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should</a:t>
            </a:r>
            <a:r>
              <a:rPr sz="135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we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evaluate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cognitive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abilities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LLMs?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85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If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an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LLM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passes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human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cognitive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test,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does</a:t>
            </a:r>
            <a:r>
              <a:rPr sz="1350" b="1" kern="0" spc="-2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it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truly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possess</a:t>
            </a:r>
            <a:r>
              <a:rPr sz="1350" b="1" kern="0" spc="-2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corresponding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cognitive</a:t>
            </a:r>
            <a:r>
              <a:rPr sz="1350" b="1" kern="0" spc="-2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ability?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84773" defTabSz="685800">
              <a:lnSpc>
                <a:spcPts val="1454"/>
              </a:lnSpc>
              <a:spcBef>
                <a:spcPts val="773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How</a:t>
            </a:r>
            <a:r>
              <a:rPr sz="1350" b="1" kern="0" spc="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can</a:t>
            </a:r>
            <a:r>
              <a:rPr sz="1350" b="1" kern="0" spc="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we</a:t>
            </a:r>
            <a:r>
              <a:rPr sz="1350" b="1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design</a:t>
            </a:r>
            <a:r>
              <a:rPr sz="1350" b="1" kern="0" spc="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tests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minimize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use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"shortcuts"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statistical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associations)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rather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than</a:t>
            </a:r>
            <a:r>
              <a:rPr sz="1350" b="1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genuine</a:t>
            </a:r>
            <a:r>
              <a:rPr sz="135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cognitive</a:t>
            </a:r>
            <a:r>
              <a:rPr sz="135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skills?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5E08-4014-472F-5194-BED638706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B92B5F-07F5-E529-A69C-DDF889EAE7AD}"/>
              </a:ext>
            </a:extLst>
          </p:cNvPr>
          <p:cNvSpPr txBox="1"/>
          <p:nvPr/>
        </p:nvSpPr>
        <p:spPr>
          <a:xfrm>
            <a:off x="-4190" y="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717C1-FC08-BCF8-DA76-9D90957CAACF}"/>
              </a:ext>
            </a:extLst>
          </p:cNvPr>
          <p:cNvSpPr txBox="1"/>
          <p:nvPr/>
        </p:nvSpPr>
        <p:spPr>
          <a:xfrm>
            <a:off x="285749" y="733196"/>
            <a:ext cx="8191501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🔬 What is Validation?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The </a:t>
            </a:r>
            <a:r>
              <a:rPr lang="en-US" b="1" dirty="0"/>
              <a:t>validation set</a:t>
            </a:r>
            <a:r>
              <a:rPr lang="en-US" dirty="0"/>
              <a:t> is a small part of your dataset that you </a:t>
            </a:r>
            <a:r>
              <a:rPr lang="en-US" b="1" dirty="0"/>
              <a:t>don’t train on</a:t>
            </a:r>
            <a:r>
              <a:rPr lang="en-US" dirty="0"/>
              <a:t>. It’s used to </a:t>
            </a:r>
            <a:r>
              <a:rPr lang="en-US" b="1" dirty="0"/>
              <a:t>evaluate the model while training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Why do we need it?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 check if the model is </a:t>
            </a:r>
            <a:r>
              <a:rPr lang="en-US" b="1" dirty="0"/>
              <a:t>overfitting</a:t>
            </a:r>
            <a:r>
              <a:rPr lang="en-US" dirty="0"/>
              <a:t> (memorizing the training data instead of learning general rules).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 monitor how well the model is doing on </a:t>
            </a:r>
            <a:r>
              <a:rPr lang="en-US" b="1" dirty="0"/>
              <a:t>unseen examples</a:t>
            </a:r>
            <a:r>
              <a:rPr lang="en-US" dirty="0"/>
              <a:t> after each epoch.</a:t>
            </a:r>
          </a:p>
          <a:p>
            <a:pPr>
              <a:lnSpc>
                <a:spcPct val="150000"/>
              </a:lnSpc>
            </a:pPr>
            <a:r>
              <a:rPr lang="en-US" dirty="0"/>
              <a:t>If the model performs well on training data but poorly on validation, it's a red flag — the model is overfitting.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3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85036" y="159664"/>
            <a:ext cx="200275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2.</a:t>
            </a:r>
            <a:r>
              <a:rPr spc="-68" dirty="0"/>
              <a:t> </a:t>
            </a:r>
            <a:r>
              <a:rPr dirty="0"/>
              <a:t>Experimental</a:t>
            </a:r>
            <a:r>
              <a:rPr spc="-64" dirty="0"/>
              <a:t> </a:t>
            </a:r>
            <a:r>
              <a:rPr spc="-8" dirty="0"/>
              <a:t>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0048" y="562451"/>
            <a:ext cx="8395335" cy="417903"/>
          </a:xfrm>
          <a:prstGeom prst="rect">
            <a:avLst/>
          </a:prstGeom>
        </p:spPr>
        <p:txBody>
          <a:bodyPr vert="horz" wrap="square" lIns="0" tIns="32861" rIns="0" bIns="0" rtlCol="0">
            <a:spAutoFit/>
          </a:bodyPr>
          <a:lstStyle/>
          <a:p>
            <a:pPr marL="9525" marR="3810" defTabSz="685800">
              <a:lnSpc>
                <a:spcPts val="1454"/>
              </a:lnSpc>
              <a:spcBef>
                <a:spcPts val="259"/>
              </a:spcBef>
            </a:pP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author</a:t>
            </a:r>
            <a:r>
              <a:rPr sz="1350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proposes</a:t>
            </a:r>
            <a:r>
              <a:rPr sz="1350" kern="0" spc="11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14</a:t>
            </a:r>
            <a:r>
              <a:rPr sz="1350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methodological</a:t>
            </a:r>
            <a:r>
              <a:rPr sz="1350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"Do</a:t>
            </a:r>
            <a:r>
              <a:rPr sz="1350" kern="0" spc="11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Don'ts"</a:t>
            </a:r>
            <a:r>
              <a:rPr sz="1350" kern="0" spc="11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for</a:t>
            </a:r>
            <a:r>
              <a:rPr sz="1350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designing</a:t>
            </a:r>
            <a:r>
              <a:rPr sz="1350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kern="0" spc="12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interpreting</a:t>
            </a:r>
            <a:r>
              <a:rPr sz="1350" kern="0" spc="12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studies</a:t>
            </a:r>
            <a:r>
              <a:rPr sz="1350" kern="0" spc="12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on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LLM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cognitive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abilities.</a:t>
            </a:r>
            <a:r>
              <a:rPr sz="1350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Key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recommendations</a:t>
            </a:r>
            <a:r>
              <a:rPr sz="1350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include: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1358" y="982979"/>
            <a:ext cx="4592574" cy="40805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750" y="405766"/>
            <a:ext cx="6296501" cy="607378"/>
          </a:xfrm>
          <a:prstGeom prst="rect">
            <a:avLst/>
          </a:prstGeom>
        </p:spPr>
        <p:txBody>
          <a:bodyPr vert="horz" wrap="square" lIns="0" tIns="281464" rIns="0" bIns="0" rtlCol="0">
            <a:spAutoFit/>
          </a:bodyPr>
          <a:lstStyle/>
          <a:p>
            <a:pPr marL="15240">
              <a:spcBef>
                <a:spcPts val="71"/>
              </a:spcBef>
            </a:pPr>
            <a:r>
              <a:rPr sz="2100" dirty="0"/>
              <a:t>Experimental</a:t>
            </a:r>
            <a:r>
              <a:rPr sz="2100" spc="-83" dirty="0"/>
              <a:t> </a:t>
            </a:r>
            <a:r>
              <a:rPr sz="2100" spc="-8" dirty="0"/>
              <a:t>design</a:t>
            </a:r>
            <a:endParaRPr sz="21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85037" y="1027985"/>
            <a:ext cx="6028253" cy="2778998"/>
          </a:xfrm>
          <a:prstGeom prst="rect">
            <a:avLst/>
          </a:prstGeom>
        </p:spPr>
        <p:txBody>
          <a:bodyPr vert="horz" wrap="square" lIns="0" tIns="127159" rIns="0" bIns="0" rtlCol="0">
            <a:spAutoFit/>
          </a:bodyPr>
          <a:lstStyle/>
          <a:p>
            <a:pPr marL="9525">
              <a:spcBef>
                <a:spcPts val="660"/>
              </a:spcBef>
            </a:pPr>
            <a:r>
              <a:rPr dirty="0"/>
              <a:t>Do</a:t>
            </a:r>
            <a:r>
              <a:rPr spc="-38" dirty="0"/>
              <a:t> </a:t>
            </a:r>
            <a:r>
              <a:rPr dirty="0"/>
              <a:t>determine</a:t>
            </a:r>
            <a:r>
              <a:rPr spc="-34" dirty="0"/>
              <a:t> </a:t>
            </a:r>
            <a:r>
              <a:rPr dirty="0"/>
              <a:t>what</a:t>
            </a:r>
            <a:r>
              <a:rPr spc="-38" dirty="0"/>
              <a:t> </a:t>
            </a:r>
            <a:r>
              <a:rPr dirty="0"/>
              <a:t>the</a:t>
            </a:r>
            <a:r>
              <a:rPr spc="-34" dirty="0"/>
              <a:t> </a:t>
            </a:r>
            <a:r>
              <a:rPr dirty="0"/>
              <a:t>model</a:t>
            </a:r>
            <a:r>
              <a:rPr spc="-34" dirty="0"/>
              <a:t> </a:t>
            </a:r>
            <a:r>
              <a:rPr dirty="0"/>
              <a:t>might</a:t>
            </a:r>
            <a:r>
              <a:rPr spc="-38" dirty="0"/>
              <a:t> </a:t>
            </a:r>
            <a:r>
              <a:rPr dirty="0"/>
              <a:t>have</a:t>
            </a:r>
            <a:r>
              <a:rPr spc="-34" dirty="0"/>
              <a:t> </a:t>
            </a:r>
            <a:r>
              <a:rPr dirty="0"/>
              <a:t>learned</a:t>
            </a:r>
            <a:r>
              <a:rPr spc="-38" dirty="0"/>
              <a:t> </a:t>
            </a:r>
            <a:r>
              <a:rPr dirty="0"/>
              <a:t>about</a:t>
            </a:r>
            <a:r>
              <a:rPr spc="-41" dirty="0"/>
              <a:t> </a:t>
            </a:r>
            <a:r>
              <a:rPr dirty="0"/>
              <a:t>your</a:t>
            </a:r>
            <a:r>
              <a:rPr spc="-34" dirty="0"/>
              <a:t> </a:t>
            </a:r>
            <a:r>
              <a:rPr dirty="0"/>
              <a:t>test</a:t>
            </a:r>
            <a:r>
              <a:rPr spc="-38" dirty="0"/>
              <a:t> </a:t>
            </a:r>
            <a:r>
              <a:rPr dirty="0"/>
              <a:t>during</a:t>
            </a:r>
            <a:r>
              <a:rPr spc="-38" dirty="0"/>
              <a:t> </a:t>
            </a:r>
            <a:r>
              <a:rPr spc="-8" dirty="0"/>
              <a:t>training.</a:t>
            </a:r>
          </a:p>
          <a:p>
            <a:pPr marL="9525" marR="343853">
              <a:lnSpc>
                <a:spcPct val="136100"/>
              </a:lnSpc>
            </a:pPr>
            <a:r>
              <a:rPr dirty="0"/>
              <a:t>Do</a:t>
            </a:r>
            <a:r>
              <a:rPr spc="-30" dirty="0"/>
              <a:t> </a:t>
            </a:r>
            <a:r>
              <a:rPr dirty="0"/>
              <a:t>consider</a:t>
            </a:r>
            <a:r>
              <a:rPr spc="-30" dirty="0"/>
              <a:t> </a:t>
            </a:r>
            <a:r>
              <a:rPr dirty="0"/>
              <a:t>alternative</a:t>
            </a:r>
            <a:r>
              <a:rPr spc="-30" dirty="0"/>
              <a:t> </a:t>
            </a:r>
            <a:r>
              <a:rPr dirty="0"/>
              <a:t>strategies</a:t>
            </a:r>
            <a:r>
              <a:rPr spc="-30" dirty="0"/>
              <a:t> </a:t>
            </a:r>
            <a:r>
              <a:rPr dirty="0"/>
              <a:t>that</a:t>
            </a:r>
            <a:r>
              <a:rPr spc="-34" dirty="0"/>
              <a:t> </a:t>
            </a:r>
            <a:r>
              <a:rPr dirty="0"/>
              <a:t>a</a:t>
            </a:r>
            <a:r>
              <a:rPr spc="-34" dirty="0"/>
              <a:t> </a:t>
            </a:r>
            <a:r>
              <a:rPr dirty="0"/>
              <a:t>model</a:t>
            </a:r>
            <a:r>
              <a:rPr spc="-30" dirty="0"/>
              <a:t> </a:t>
            </a:r>
            <a:r>
              <a:rPr dirty="0"/>
              <a:t>might</a:t>
            </a:r>
            <a:r>
              <a:rPr spc="-34" dirty="0"/>
              <a:t> </a:t>
            </a:r>
            <a:r>
              <a:rPr dirty="0"/>
              <a:t>use</a:t>
            </a:r>
            <a:r>
              <a:rPr spc="-26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arrive</a:t>
            </a:r>
            <a:r>
              <a:rPr spc="-30" dirty="0"/>
              <a:t> </a:t>
            </a:r>
            <a:r>
              <a:rPr dirty="0"/>
              <a:t>at</a:t>
            </a:r>
            <a:r>
              <a:rPr spc="-34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correct</a:t>
            </a:r>
            <a:r>
              <a:rPr spc="-34" dirty="0"/>
              <a:t> </a:t>
            </a:r>
            <a:r>
              <a:rPr spc="-8" dirty="0"/>
              <a:t>answer. </a:t>
            </a:r>
            <a:r>
              <a:rPr dirty="0"/>
              <a:t>Do</a:t>
            </a:r>
            <a:r>
              <a:rPr spc="-38" dirty="0"/>
              <a:t> </a:t>
            </a:r>
            <a:r>
              <a:rPr dirty="0"/>
              <a:t>incorporate</a:t>
            </a:r>
            <a:r>
              <a:rPr spc="-38" dirty="0"/>
              <a:t> </a:t>
            </a:r>
            <a:r>
              <a:rPr dirty="0"/>
              <a:t>careful</a:t>
            </a:r>
            <a:r>
              <a:rPr spc="-34" dirty="0"/>
              <a:t> </a:t>
            </a:r>
            <a:r>
              <a:rPr dirty="0"/>
              <a:t>control</a:t>
            </a:r>
            <a:r>
              <a:rPr spc="-38" dirty="0"/>
              <a:t> </a:t>
            </a:r>
            <a:r>
              <a:rPr spc="-8" dirty="0"/>
              <a:t>conditions.</a:t>
            </a:r>
          </a:p>
          <a:p>
            <a:pPr marL="9525">
              <a:spcBef>
                <a:spcPts val="585"/>
              </a:spcBef>
            </a:pPr>
            <a:r>
              <a:rPr dirty="0"/>
              <a:t>Do</a:t>
            </a:r>
            <a:r>
              <a:rPr spc="-26" dirty="0"/>
              <a:t> </a:t>
            </a:r>
            <a:r>
              <a:rPr dirty="0"/>
              <a:t>not</a:t>
            </a:r>
            <a:r>
              <a:rPr spc="-26" dirty="0"/>
              <a:t> </a:t>
            </a:r>
            <a:r>
              <a:rPr dirty="0"/>
              <a:t>rely</a:t>
            </a:r>
            <a:r>
              <a:rPr spc="-23" dirty="0"/>
              <a:t> </a:t>
            </a:r>
            <a:r>
              <a:rPr dirty="0"/>
              <a:t>on</a:t>
            </a:r>
            <a:r>
              <a:rPr spc="-26" dirty="0"/>
              <a:t> </a:t>
            </a:r>
            <a:r>
              <a:rPr spc="-15" dirty="0"/>
              <a:t>well-</a:t>
            </a:r>
            <a:r>
              <a:rPr dirty="0"/>
              <a:t>known</a:t>
            </a:r>
            <a:r>
              <a:rPr spc="-26" dirty="0"/>
              <a:t> </a:t>
            </a:r>
            <a:r>
              <a:rPr dirty="0"/>
              <a:t>(or</a:t>
            </a:r>
            <a:r>
              <a:rPr spc="-23" dirty="0"/>
              <a:t> </a:t>
            </a:r>
            <a:r>
              <a:rPr dirty="0"/>
              <a:t>minimally</a:t>
            </a:r>
            <a:r>
              <a:rPr spc="-23" dirty="0"/>
              <a:t> </a:t>
            </a:r>
            <a:r>
              <a:rPr dirty="0"/>
              <a:t>changed)</a:t>
            </a:r>
            <a:r>
              <a:rPr spc="-26" dirty="0"/>
              <a:t> </a:t>
            </a:r>
            <a:r>
              <a:rPr dirty="0"/>
              <a:t>test</a:t>
            </a:r>
            <a:r>
              <a:rPr spc="-26" dirty="0"/>
              <a:t> </a:t>
            </a:r>
            <a:r>
              <a:rPr spc="-8" dirty="0"/>
              <a:t>items.</a:t>
            </a:r>
          </a:p>
          <a:p>
            <a:pPr marL="9525">
              <a:spcBef>
                <a:spcPts val="585"/>
              </a:spcBef>
            </a:pPr>
            <a:r>
              <a:rPr dirty="0"/>
              <a:t>Do</a:t>
            </a:r>
            <a:r>
              <a:rPr spc="-41" dirty="0"/>
              <a:t> </a:t>
            </a:r>
            <a:r>
              <a:rPr dirty="0"/>
              <a:t>not</a:t>
            </a:r>
            <a:r>
              <a:rPr spc="-45" dirty="0"/>
              <a:t> </a:t>
            </a:r>
            <a:r>
              <a:rPr dirty="0"/>
              <a:t>overly</a:t>
            </a:r>
            <a:r>
              <a:rPr spc="-41" dirty="0"/>
              <a:t> </a:t>
            </a:r>
            <a:r>
              <a:rPr dirty="0"/>
              <a:t>trust</a:t>
            </a:r>
            <a:r>
              <a:rPr spc="-45" dirty="0"/>
              <a:t> </a:t>
            </a:r>
            <a:r>
              <a:rPr dirty="0"/>
              <a:t>crowdsourced</a:t>
            </a:r>
            <a:r>
              <a:rPr spc="-41" dirty="0"/>
              <a:t> </a:t>
            </a:r>
            <a:r>
              <a:rPr dirty="0"/>
              <a:t>or</a:t>
            </a:r>
            <a:r>
              <a:rPr spc="-41" dirty="0"/>
              <a:t> </a:t>
            </a:r>
            <a:r>
              <a:rPr dirty="0"/>
              <a:t>automatically</a:t>
            </a:r>
            <a:r>
              <a:rPr spc="-41" dirty="0"/>
              <a:t> </a:t>
            </a:r>
            <a:r>
              <a:rPr dirty="0"/>
              <a:t>generated</a:t>
            </a:r>
            <a:r>
              <a:rPr spc="-45" dirty="0"/>
              <a:t> </a:t>
            </a:r>
            <a:r>
              <a:rPr spc="-8" dirty="0"/>
              <a:t>items.</a:t>
            </a:r>
          </a:p>
          <a:p>
            <a:pPr marL="9525" marR="3810">
              <a:lnSpc>
                <a:spcPct val="136100"/>
              </a:lnSpc>
            </a:pPr>
            <a:r>
              <a:rPr dirty="0"/>
              <a:t>Do</a:t>
            </a:r>
            <a:r>
              <a:rPr spc="-38" dirty="0"/>
              <a:t> </a:t>
            </a:r>
            <a:r>
              <a:rPr dirty="0"/>
              <a:t>evaluate</a:t>
            </a:r>
            <a:r>
              <a:rPr spc="-34" dirty="0"/>
              <a:t> </a:t>
            </a:r>
            <a:r>
              <a:rPr dirty="0"/>
              <a:t>models</a:t>
            </a:r>
            <a:r>
              <a:rPr spc="-38" dirty="0"/>
              <a:t> </a:t>
            </a:r>
            <a:r>
              <a:rPr dirty="0"/>
              <a:t>under</a:t>
            </a:r>
            <a:r>
              <a:rPr spc="-34" dirty="0"/>
              <a:t> </a:t>
            </a:r>
            <a:r>
              <a:rPr dirty="0"/>
              <a:t>conditions</a:t>
            </a:r>
            <a:r>
              <a:rPr spc="-38" dirty="0"/>
              <a:t> </a:t>
            </a:r>
            <a:r>
              <a:rPr dirty="0"/>
              <a:t>similar</a:t>
            </a:r>
            <a:r>
              <a:rPr spc="-34" dirty="0"/>
              <a:t> </a:t>
            </a:r>
            <a:r>
              <a:rPr dirty="0"/>
              <a:t>to</a:t>
            </a:r>
            <a:r>
              <a:rPr spc="-34" dirty="0"/>
              <a:t> </a:t>
            </a:r>
            <a:r>
              <a:rPr dirty="0"/>
              <a:t>humans</a:t>
            </a:r>
            <a:r>
              <a:rPr spc="-38" dirty="0"/>
              <a:t> </a:t>
            </a:r>
            <a:r>
              <a:rPr dirty="0"/>
              <a:t>when</a:t>
            </a:r>
            <a:r>
              <a:rPr spc="-38" dirty="0"/>
              <a:t> </a:t>
            </a:r>
            <a:r>
              <a:rPr dirty="0"/>
              <a:t>comparing</a:t>
            </a:r>
            <a:r>
              <a:rPr spc="-38" dirty="0"/>
              <a:t> </a:t>
            </a:r>
            <a:r>
              <a:rPr dirty="0"/>
              <a:t>their</a:t>
            </a:r>
            <a:r>
              <a:rPr spc="-38" dirty="0"/>
              <a:t> </a:t>
            </a:r>
            <a:r>
              <a:rPr spc="-8" dirty="0"/>
              <a:t>performance.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examine</a:t>
            </a:r>
            <a:r>
              <a:rPr spc="-26" dirty="0"/>
              <a:t> </a:t>
            </a:r>
            <a:r>
              <a:rPr dirty="0"/>
              <a:t>the</a:t>
            </a:r>
            <a:r>
              <a:rPr spc="-26" dirty="0"/>
              <a:t> </a:t>
            </a:r>
            <a:r>
              <a:rPr dirty="0"/>
              <a:t>effect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8" dirty="0"/>
              <a:t>culture-</a:t>
            </a:r>
            <a:r>
              <a:rPr dirty="0"/>
              <a:t>specific</a:t>
            </a:r>
            <a:r>
              <a:rPr spc="-30" dirty="0"/>
              <a:t> </a:t>
            </a:r>
            <a:r>
              <a:rPr dirty="0"/>
              <a:t>aspects</a:t>
            </a:r>
            <a:r>
              <a:rPr spc="-26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the</a:t>
            </a:r>
            <a:r>
              <a:rPr spc="-26" dirty="0"/>
              <a:t> </a:t>
            </a:r>
            <a:r>
              <a:rPr dirty="0"/>
              <a:t>prompt</a:t>
            </a:r>
            <a:r>
              <a:rPr spc="-30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model</a:t>
            </a:r>
            <a:r>
              <a:rPr spc="-26" dirty="0"/>
              <a:t> </a:t>
            </a:r>
            <a:r>
              <a:rPr spc="-8" dirty="0"/>
              <a:t>behaviour.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750" y="405766"/>
            <a:ext cx="629650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5240">
              <a:spcBef>
                <a:spcPts val="75"/>
              </a:spcBef>
            </a:pPr>
            <a:r>
              <a:rPr dirty="0"/>
              <a:t>The</a:t>
            </a:r>
            <a:r>
              <a:rPr spc="-64" dirty="0"/>
              <a:t> </a:t>
            </a:r>
            <a:r>
              <a:rPr dirty="0"/>
              <a:t>Winograd</a:t>
            </a:r>
            <a:r>
              <a:rPr spc="-56" dirty="0"/>
              <a:t> </a:t>
            </a:r>
            <a:r>
              <a:rPr dirty="0"/>
              <a:t>Schema</a:t>
            </a:r>
            <a:r>
              <a:rPr spc="-60" dirty="0"/>
              <a:t> </a:t>
            </a:r>
            <a:r>
              <a:rPr spc="-8" dirty="0"/>
              <a:t>Challenge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0048" y="1170622"/>
            <a:ext cx="8395811" cy="3151984"/>
          </a:xfrm>
          <a:prstGeom prst="rect">
            <a:avLst/>
          </a:prstGeom>
        </p:spPr>
        <p:txBody>
          <a:bodyPr vert="horz" wrap="square" lIns="0" tIns="32861" rIns="0" bIns="0" rtlCol="0">
            <a:spAutoFit/>
          </a:bodyPr>
          <a:lstStyle/>
          <a:p>
            <a:pPr marL="9525" marR="3810" algn="just" defTabSz="685800">
              <a:lnSpc>
                <a:spcPts val="1454"/>
              </a:lnSpc>
              <a:spcBef>
                <a:spcPts val="259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In</a:t>
            </a:r>
            <a:r>
              <a:rPr sz="1350" b="1" kern="0" spc="10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2012,</a:t>
            </a:r>
            <a:r>
              <a:rPr sz="1350" b="1" kern="0" spc="10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Levesque</a:t>
            </a:r>
            <a:r>
              <a:rPr sz="1350" b="1" kern="0" spc="10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b="1" kern="0" spc="10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colleagues</a:t>
            </a:r>
            <a:r>
              <a:rPr sz="1350" b="1" kern="0" spc="10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proposed</a:t>
            </a:r>
            <a:r>
              <a:rPr sz="1350" b="1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</a:t>
            </a:r>
            <a:r>
              <a:rPr sz="1350" b="1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test</a:t>
            </a:r>
            <a:r>
              <a:rPr sz="1350" b="1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for</a:t>
            </a:r>
            <a:r>
              <a:rPr sz="1350" b="1" kern="0" spc="11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diverse</a:t>
            </a:r>
            <a:r>
              <a:rPr sz="1350" b="1" kern="0" spc="11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kinds</a:t>
            </a:r>
            <a:r>
              <a:rPr sz="1350" b="1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b="1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basic</a:t>
            </a:r>
            <a:r>
              <a:rPr sz="1350" b="1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world</a:t>
            </a:r>
            <a:r>
              <a:rPr sz="1350" b="1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knowledge,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named</a:t>
            </a:r>
            <a:r>
              <a:rPr sz="1350" b="1" kern="0" spc="16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after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an</a:t>
            </a:r>
            <a:r>
              <a:rPr sz="1350" b="1" kern="0" spc="172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initial</a:t>
            </a:r>
            <a:r>
              <a:rPr sz="1350" b="1" kern="0" spc="17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example</a:t>
            </a:r>
            <a:r>
              <a:rPr sz="1350" b="1" kern="0" spc="17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by</a:t>
            </a:r>
            <a:r>
              <a:rPr sz="1350" b="1" kern="0" spc="17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Terry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Winograd.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test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includes</a:t>
            </a:r>
            <a:r>
              <a:rPr sz="1350" b="1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minimally</a:t>
            </a:r>
            <a:r>
              <a:rPr sz="1350" b="1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different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item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pairs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with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pronouns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whose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referent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can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be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inferred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based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on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general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world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knowledge: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defTabSz="685800">
              <a:spcBef>
                <a:spcPts val="281"/>
              </a:spcBef>
            </a:pP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/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Question:</a:t>
            </a:r>
            <a:r>
              <a:rPr sz="1350" b="1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trophy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doesn’t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fit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into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brown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suitcase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because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it’s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too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small.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What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is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too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small?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85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Answer: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suitcase.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85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Question:</a:t>
            </a:r>
            <a:r>
              <a:rPr sz="1350" b="1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trophy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doesn’t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fit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into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brown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suitcase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because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it’s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too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large.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What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is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too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large?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85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Answer: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trophy.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defTabSz="685800">
              <a:spcBef>
                <a:spcPts val="488"/>
              </a:spcBef>
            </a:pP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algn="just" defTabSz="685800">
              <a:lnSpc>
                <a:spcPts val="1454"/>
              </a:lnSpc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</a:t>
            </a:r>
            <a:r>
              <a:rPr sz="1350" b="1" kern="0" spc="19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set</a:t>
            </a:r>
            <a:r>
              <a:rPr sz="1350" b="1" kern="0" spc="19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b="1" kern="0" spc="19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64" dirty="0">
                <a:solidFill>
                  <a:srgbClr val="4774CA"/>
                </a:solidFill>
                <a:latin typeface="Microsoft YaHei"/>
                <a:cs typeface="Microsoft YaHei"/>
              </a:rPr>
              <a:t>such</a:t>
            </a:r>
            <a:r>
              <a:rPr sz="1350" b="1" kern="0" spc="19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79" dirty="0">
                <a:solidFill>
                  <a:srgbClr val="4774CA"/>
                </a:solidFill>
                <a:latin typeface="Microsoft YaHei"/>
                <a:cs typeface="Microsoft YaHei"/>
              </a:rPr>
              <a:t>minimally</a:t>
            </a:r>
            <a:r>
              <a:rPr sz="1350" b="1" kern="0" spc="20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79" dirty="0">
                <a:solidFill>
                  <a:srgbClr val="4774CA"/>
                </a:solidFill>
                <a:latin typeface="Microsoft YaHei"/>
                <a:cs typeface="Microsoft YaHei"/>
              </a:rPr>
              <a:t>differing</a:t>
            </a:r>
            <a:r>
              <a:rPr sz="1350" b="1" kern="0" spc="19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75" dirty="0">
                <a:solidFill>
                  <a:srgbClr val="4774CA"/>
                </a:solidFill>
                <a:latin typeface="Microsoft YaHei"/>
                <a:cs typeface="Microsoft YaHei"/>
              </a:rPr>
              <a:t>sentence</a:t>
            </a:r>
            <a:r>
              <a:rPr sz="1350" b="1" kern="0" spc="20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71" dirty="0">
                <a:solidFill>
                  <a:srgbClr val="4774CA"/>
                </a:solidFill>
                <a:latin typeface="Microsoft YaHei"/>
                <a:cs typeface="Microsoft YaHei"/>
              </a:rPr>
              <a:t>pairs,</a:t>
            </a:r>
            <a:r>
              <a:rPr sz="1350" b="1" kern="0" spc="19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79" dirty="0">
                <a:solidFill>
                  <a:srgbClr val="4774CA"/>
                </a:solidFill>
                <a:latin typeface="Microsoft YaHei"/>
                <a:cs typeface="Microsoft YaHei"/>
              </a:rPr>
              <a:t>addressing</a:t>
            </a:r>
            <a:r>
              <a:rPr sz="1350" b="1" kern="0" spc="20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75" dirty="0">
                <a:solidFill>
                  <a:srgbClr val="4774CA"/>
                </a:solidFill>
                <a:latin typeface="Microsoft YaHei"/>
                <a:cs typeface="Microsoft YaHei"/>
              </a:rPr>
              <a:t>various</a:t>
            </a:r>
            <a:r>
              <a:rPr sz="1350" b="1" kern="0" spc="21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68" dirty="0">
                <a:solidFill>
                  <a:srgbClr val="4774CA"/>
                </a:solidFill>
                <a:latin typeface="Microsoft YaHei"/>
                <a:cs typeface="Microsoft YaHei"/>
              </a:rPr>
              <a:t>world</a:t>
            </a:r>
            <a:r>
              <a:rPr sz="1350" b="1" kern="0" spc="20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68" dirty="0">
                <a:solidFill>
                  <a:srgbClr val="4774CA"/>
                </a:solidFill>
                <a:latin typeface="Microsoft YaHei"/>
                <a:cs typeface="Microsoft YaHei"/>
              </a:rPr>
              <a:t>knowledge </a:t>
            </a:r>
            <a:r>
              <a:rPr sz="1350" b="1" kern="0" spc="60" dirty="0">
                <a:solidFill>
                  <a:srgbClr val="4774CA"/>
                </a:solidFill>
                <a:latin typeface="Microsoft YaHei"/>
                <a:cs typeface="Microsoft YaHei"/>
              </a:rPr>
              <a:t>phenomena</a:t>
            </a:r>
            <a:r>
              <a:rPr sz="1350" b="1" kern="0" spc="16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6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b="1" kern="0" spc="16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64" dirty="0">
                <a:solidFill>
                  <a:srgbClr val="4774CA"/>
                </a:solidFill>
                <a:latin typeface="Microsoft YaHei"/>
                <a:cs typeface="Microsoft YaHei"/>
              </a:rPr>
              <a:t>physical</a:t>
            </a:r>
            <a:r>
              <a:rPr sz="1350" b="1" kern="0" spc="172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68" dirty="0">
                <a:solidFill>
                  <a:srgbClr val="4774CA"/>
                </a:solidFill>
                <a:latin typeface="Microsoft YaHei"/>
                <a:cs typeface="Microsoft YaHei"/>
              </a:rPr>
              <a:t>properties,</a:t>
            </a:r>
            <a:r>
              <a:rPr sz="1350" b="1" kern="0" spc="16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49" dirty="0">
                <a:solidFill>
                  <a:srgbClr val="4774CA"/>
                </a:solidFill>
                <a:latin typeface="Microsoft YaHei"/>
                <a:cs typeface="Microsoft YaHei"/>
              </a:rPr>
              <a:t>biology,</a:t>
            </a:r>
            <a:r>
              <a:rPr sz="1350" b="1" kern="0" spc="16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60" dirty="0">
                <a:solidFill>
                  <a:srgbClr val="4774CA"/>
                </a:solidFill>
                <a:latin typeface="Microsoft YaHei"/>
                <a:cs typeface="Microsoft YaHei"/>
              </a:rPr>
              <a:t>social</a:t>
            </a:r>
            <a:r>
              <a:rPr sz="1350" b="1" kern="0" spc="172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68" dirty="0">
                <a:solidFill>
                  <a:srgbClr val="4774CA"/>
                </a:solidFill>
                <a:latin typeface="Microsoft YaHei"/>
                <a:cs typeface="Microsoft YaHei"/>
              </a:rPr>
              <a:t>situations),</a:t>
            </a:r>
            <a:r>
              <a:rPr sz="1350" b="1" kern="0" spc="16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45" dirty="0">
                <a:solidFill>
                  <a:srgbClr val="4774CA"/>
                </a:solidFill>
                <a:latin typeface="Microsoft YaHei"/>
                <a:cs typeface="Microsoft YaHei"/>
              </a:rPr>
              <a:t>was</a:t>
            </a:r>
            <a:r>
              <a:rPr sz="1350" b="1" kern="0" spc="172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60" dirty="0">
                <a:solidFill>
                  <a:srgbClr val="4774CA"/>
                </a:solidFill>
                <a:latin typeface="Microsoft YaHei"/>
                <a:cs typeface="Microsoft YaHei"/>
              </a:rPr>
              <a:t>compiled</a:t>
            </a:r>
            <a:r>
              <a:rPr sz="1350" b="1" kern="0" spc="16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49" dirty="0">
                <a:solidFill>
                  <a:srgbClr val="4774CA"/>
                </a:solidFill>
                <a:latin typeface="Microsoft YaHei"/>
                <a:cs typeface="Microsoft YaHei"/>
              </a:rPr>
              <a:t>into</a:t>
            </a:r>
            <a:r>
              <a:rPr sz="1350" b="1" kern="0" spc="172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23" dirty="0">
                <a:solidFill>
                  <a:srgbClr val="4774CA"/>
                </a:solidFill>
                <a:latin typeface="Microsoft YaHei"/>
                <a:cs typeface="Microsoft YaHei"/>
              </a:rPr>
              <a:t>the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Winograd</a:t>
            </a:r>
            <a:r>
              <a:rPr sz="1350" b="1" kern="0" spc="10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Schema</a:t>
            </a:r>
            <a:r>
              <a:rPr sz="1350" b="1" kern="0" spc="10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Challenge</a:t>
            </a:r>
            <a:r>
              <a:rPr sz="1350" b="1" kern="0" spc="11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(WSC).</a:t>
            </a:r>
            <a:r>
              <a:rPr sz="1350" b="1" kern="0" spc="11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While</a:t>
            </a:r>
            <a:r>
              <a:rPr sz="1350" b="1" kern="0" spc="11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initially</a:t>
            </a:r>
            <a:r>
              <a:rPr sz="1350" b="1" kern="0" spc="12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challenging,</a:t>
            </a:r>
            <a:r>
              <a:rPr sz="1350" b="1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12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WSC</a:t>
            </a:r>
            <a:r>
              <a:rPr sz="1350" b="1" kern="0" spc="11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was</a:t>
            </a:r>
            <a:r>
              <a:rPr sz="1350" b="1" kern="0" spc="12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largely</a:t>
            </a:r>
            <a:r>
              <a:rPr sz="1350" b="1" kern="0" spc="11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solved</a:t>
            </a:r>
            <a:r>
              <a:rPr sz="1350" b="1" kern="0" spc="11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by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2020,</a:t>
            </a:r>
            <a:r>
              <a:rPr sz="135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with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large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language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(LLMs)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achieving</a:t>
            </a:r>
            <a:r>
              <a:rPr sz="135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over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90%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accuracy.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However,</a:t>
            </a:r>
            <a:r>
              <a:rPr sz="135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this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success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did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not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reflect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models'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deep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understanding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world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but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rather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flaws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in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test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itself.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047" y="208598"/>
            <a:ext cx="3292793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dirty="0"/>
              <a:t>Key</a:t>
            </a:r>
            <a:r>
              <a:rPr sz="2100" spc="-38" dirty="0"/>
              <a:t> </a:t>
            </a:r>
            <a:r>
              <a:rPr sz="2100" dirty="0"/>
              <a:t>Issues</a:t>
            </a:r>
            <a:r>
              <a:rPr sz="2100" spc="-41" dirty="0"/>
              <a:t> </a:t>
            </a:r>
            <a:r>
              <a:rPr sz="2100" dirty="0"/>
              <a:t>with</a:t>
            </a:r>
            <a:r>
              <a:rPr sz="2100" spc="-41" dirty="0"/>
              <a:t> </a:t>
            </a:r>
            <a:r>
              <a:rPr sz="2100" dirty="0"/>
              <a:t>the</a:t>
            </a:r>
            <a:r>
              <a:rPr sz="2100" spc="-38" dirty="0"/>
              <a:t> </a:t>
            </a:r>
            <a:r>
              <a:rPr sz="2100" spc="-19" dirty="0"/>
              <a:t>WSC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380048" y="516363"/>
            <a:ext cx="8419624" cy="4144083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9525" algn="just" defTabSz="685800">
              <a:spcBef>
                <a:spcPts val="735"/>
              </a:spcBef>
            </a:pP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Simple</a:t>
            </a:r>
            <a:r>
              <a:rPr sz="150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Heuristics</a:t>
            </a:r>
            <a:endParaRPr sz="150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algn="just" defTabSz="685800">
              <a:spcBef>
                <a:spcPts val="593"/>
              </a:spcBef>
            </a:pP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original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paper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cautioned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against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using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examples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solvable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via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simple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heuristics,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such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as: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algn="just" defTabSz="685800">
              <a:lnSpc>
                <a:spcPts val="1454"/>
              </a:lnSpc>
              <a:spcBef>
                <a:spcPts val="773"/>
              </a:spcBef>
            </a:pP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Selectional</a:t>
            </a:r>
            <a:r>
              <a:rPr sz="1350" b="1" kern="0" spc="16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restrictions:</a:t>
            </a:r>
            <a:r>
              <a:rPr sz="1350" b="1" kern="0" spc="16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For</a:t>
            </a:r>
            <a:r>
              <a:rPr sz="1350" kern="0" spc="16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example,</a:t>
            </a:r>
            <a:r>
              <a:rPr sz="1350" kern="0" spc="16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"The</a:t>
            </a:r>
            <a:r>
              <a:rPr sz="1350" kern="0" spc="16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women</a:t>
            </a:r>
            <a:r>
              <a:rPr sz="1350" kern="0" spc="16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stopped</a:t>
            </a:r>
            <a:r>
              <a:rPr sz="1350" kern="0" spc="172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taking</a:t>
            </a:r>
            <a:r>
              <a:rPr sz="1350" kern="0" spc="172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172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pills</a:t>
            </a:r>
            <a:r>
              <a:rPr sz="1350" kern="0" spc="172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because</a:t>
            </a:r>
            <a:r>
              <a:rPr sz="1350" kern="0" spc="172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they</a:t>
            </a:r>
            <a:r>
              <a:rPr sz="1350" kern="0" spc="17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were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pregnant/carcinogenic."</a:t>
            </a:r>
            <a:r>
              <a:rPr sz="1350" kern="0" spc="6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Here,</a:t>
            </a:r>
            <a:r>
              <a:rPr sz="1350" kern="0" spc="6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only</a:t>
            </a:r>
            <a:r>
              <a:rPr sz="1350" kern="0" spc="6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</a:t>
            </a:r>
            <a:r>
              <a:rPr sz="1350" kern="0" spc="6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animate</a:t>
            </a:r>
            <a:r>
              <a:rPr sz="1350" kern="0" spc="6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entity</a:t>
            </a:r>
            <a:r>
              <a:rPr sz="1350" kern="0" spc="6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can</a:t>
            </a:r>
            <a:r>
              <a:rPr sz="1350" kern="0" spc="7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be</a:t>
            </a:r>
            <a:r>
              <a:rPr sz="1350" kern="0" spc="7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pregnant,</a:t>
            </a:r>
            <a:r>
              <a:rPr sz="1350" kern="0" spc="7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kern="0" spc="7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only</a:t>
            </a:r>
            <a:r>
              <a:rPr sz="1350" kern="0" spc="7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</a:t>
            </a:r>
            <a:r>
              <a:rPr sz="1350" kern="0" spc="7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inanimate</a:t>
            </a:r>
            <a:r>
              <a:rPr sz="1350" kern="0" spc="7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entity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can</a:t>
            </a:r>
            <a:r>
              <a:rPr sz="1350" kern="0" spc="-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be</a:t>
            </a:r>
            <a:r>
              <a:rPr sz="1350" kern="0" spc="-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carcinogenic,</a:t>
            </a:r>
            <a:r>
              <a:rPr sz="1350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creating</a:t>
            </a:r>
            <a:r>
              <a:rPr sz="1350" kern="0" spc="-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</a:t>
            </a:r>
            <a:r>
              <a:rPr sz="1350" kern="0" spc="-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unambiguous</a:t>
            </a:r>
            <a:r>
              <a:rPr sz="1350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association</a:t>
            </a:r>
            <a:r>
              <a:rPr sz="1350" kern="0" spc="-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without</a:t>
            </a:r>
            <a:r>
              <a:rPr sz="1350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requiring</a:t>
            </a:r>
            <a:r>
              <a:rPr sz="1350" kern="0" spc="-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deeper</a:t>
            </a:r>
            <a:r>
              <a:rPr sz="1350" kern="0" spc="-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world</a:t>
            </a:r>
            <a:r>
              <a:rPr sz="1350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knowledge.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27623" algn="just" defTabSz="685800">
              <a:lnSpc>
                <a:spcPts val="1454"/>
              </a:lnSpc>
              <a:spcBef>
                <a:spcPts val="750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Frequency</a:t>
            </a:r>
            <a:r>
              <a:rPr sz="1350" b="1" kern="0" spc="13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effects:</a:t>
            </a:r>
            <a:r>
              <a:rPr sz="1350" b="1" kern="0" spc="13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For</a:t>
            </a:r>
            <a:r>
              <a:rPr sz="1350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example,</a:t>
            </a:r>
            <a:r>
              <a:rPr sz="1350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"The</a:t>
            </a:r>
            <a:r>
              <a:rPr sz="1350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race</a:t>
            </a:r>
            <a:r>
              <a:rPr sz="1350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car</a:t>
            </a:r>
            <a:r>
              <a:rPr sz="1350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zoomed</a:t>
            </a:r>
            <a:r>
              <a:rPr sz="1350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by</a:t>
            </a:r>
            <a:r>
              <a:rPr sz="1350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school</a:t>
            </a:r>
            <a:r>
              <a:rPr sz="1350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bus</a:t>
            </a:r>
            <a:r>
              <a:rPr sz="1350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because</a:t>
            </a:r>
            <a:r>
              <a:rPr sz="1350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it</a:t>
            </a:r>
            <a:r>
              <a:rPr sz="1350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was</a:t>
            </a:r>
            <a:r>
              <a:rPr sz="1350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going</a:t>
            </a:r>
            <a:r>
              <a:rPr sz="1350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so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fast/slow."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simple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association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between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"race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car"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"fast"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suffices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determine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referent.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defTabSz="685800">
              <a:spcBef>
                <a:spcPts val="465"/>
              </a:spcBef>
            </a:pP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27623" algn="just" defTabSz="685800">
              <a:lnSpc>
                <a:spcPts val="1454"/>
              </a:lnSpc>
            </a:pP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authors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also</a:t>
            </a:r>
            <a:r>
              <a:rPr sz="1350" kern="0" spc="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emphasized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that</a:t>
            </a:r>
            <a:r>
              <a:rPr sz="1350" kern="0" spc="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examples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should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be</a:t>
            </a:r>
            <a:r>
              <a:rPr sz="1350" kern="0" spc="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"Google-proof"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(i.e.,</a:t>
            </a:r>
            <a:r>
              <a:rPr sz="1350" kern="0" spc="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not</a:t>
            </a:r>
            <a:r>
              <a:rPr sz="1350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present</a:t>
            </a:r>
            <a:r>
              <a:rPr sz="1350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in</a:t>
            </a:r>
            <a:r>
              <a:rPr sz="1350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online</a:t>
            </a:r>
            <a:r>
              <a:rPr sz="1350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text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corpora</a:t>
            </a:r>
            <a:r>
              <a:rPr sz="1350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used</a:t>
            </a:r>
            <a:r>
              <a:rPr sz="1350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train</a:t>
            </a:r>
            <a:r>
              <a:rPr sz="1350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models).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defTabSz="685800">
              <a:spcBef>
                <a:spcPts val="281"/>
              </a:spcBef>
            </a:pP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algn="just" defTabSz="685800"/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Flaws</a:t>
            </a:r>
            <a:r>
              <a:rPr sz="1350" b="1" kern="0" spc="-2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in</a:t>
            </a:r>
            <a:r>
              <a:rPr sz="1350" b="1" kern="0" spc="-2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-2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Original</a:t>
            </a:r>
            <a:r>
              <a:rPr sz="1350" b="1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Dataset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13811" algn="just" defTabSz="685800">
              <a:lnSpc>
                <a:spcPts val="1454"/>
              </a:lnSpc>
              <a:spcBef>
                <a:spcPts val="773"/>
              </a:spcBef>
            </a:pP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Despite</a:t>
            </a:r>
            <a:r>
              <a:rPr sz="1350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awareness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these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heuristics,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constructing</a:t>
            </a:r>
            <a:r>
              <a:rPr sz="1350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heuristic-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free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dataset</a:t>
            </a:r>
            <a:r>
              <a:rPr sz="1350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proved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difficult.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Over</a:t>
            </a:r>
            <a:r>
              <a:rPr sz="1350" b="1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10%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kern="0" spc="127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13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original</a:t>
            </a:r>
            <a:r>
              <a:rPr sz="1350" kern="0" spc="127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WSC</a:t>
            </a:r>
            <a:r>
              <a:rPr sz="1350" kern="0" spc="13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items</a:t>
            </a:r>
            <a:r>
              <a:rPr sz="1350" kern="0" spc="127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had</a:t>
            </a:r>
            <a:r>
              <a:rPr sz="1350" kern="0" spc="13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simple</a:t>
            </a:r>
            <a:r>
              <a:rPr sz="1350" kern="0" spc="127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association-based</a:t>
            </a:r>
            <a:r>
              <a:rPr sz="1350" kern="0" spc="13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solutions.</a:t>
            </a:r>
            <a:r>
              <a:rPr sz="1350" kern="0" spc="127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kern="0" spc="13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address</a:t>
            </a:r>
            <a:r>
              <a:rPr sz="1350" kern="0" spc="127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this,</a:t>
            </a:r>
            <a:r>
              <a:rPr sz="1350" kern="0" spc="13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Sakaguchi</a:t>
            </a:r>
            <a:r>
              <a:rPr sz="1350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et</a:t>
            </a:r>
            <a:r>
              <a:rPr sz="1350" kern="0" spc="13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al.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created</a:t>
            </a:r>
            <a:r>
              <a:rPr sz="1350" kern="0" spc="16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WinoGrande</a:t>
            </a:r>
            <a:r>
              <a:rPr sz="1350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,</a:t>
            </a:r>
            <a:r>
              <a:rPr sz="1350" kern="0" spc="16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</a:t>
            </a:r>
            <a:r>
              <a:rPr sz="1350" kern="0" spc="16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large</a:t>
            </a:r>
            <a:r>
              <a:rPr sz="1350" kern="0" spc="16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dataset</a:t>
            </a:r>
            <a:r>
              <a:rPr sz="1350" kern="0" spc="16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where</a:t>
            </a:r>
            <a:r>
              <a:rPr sz="1350" kern="0" spc="16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examples</a:t>
            </a:r>
            <a:r>
              <a:rPr sz="1350" kern="0" spc="16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were</a:t>
            </a:r>
            <a:r>
              <a:rPr sz="1350" kern="0" spc="16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first</a:t>
            </a:r>
            <a:r>
              <a:rPr sz="1350" kern="0" spc="16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crowdsourced</a:t>
            </a:r>
            <a:r>
              <a:rPr sz="1350" kern="0" spc="17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online</a:t>
            </a:r>
            <a:r>
              <a:rPr sz="1350" kern="0" spc="172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kern="0" spc="17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then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automatically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filtered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reduce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co-</a:t>
            </a:r>
            <a:r>
              <a:rPr sz="1350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occurrence-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based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associations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using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language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model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embeddings.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This</a:t>
            </a:r>
            <a:r>
              <a:rPr sz="1350" kern="0" spc="7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filtering</a:t>
            </a:r>
            <a:r>
              <a:rPr sz="1350" kern="0" spc="9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significantly</a:t>
            </a:r>
            <a:r>
              <a:rPr sz="1350" kern="0" spc="9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reduced</a:t>
            </a:r>
            <a:r>
              <a:rPr sz="1350" kern="0" spc="8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model</a:t>
            </a:r>
            <a:r>
              <a:rPr sz="1350" kern="0" spc="9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performance,</a:t>
            </a:r>
            <a:r>
              <a:rPr sz="1350" kern="0" spc="9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indicating</a:t>
            </a:r>
            <a:r>
              <a:rPr sz="1350" kern="0" spc="9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that</a:t>
            </a:r>
            <a:r>
              <a:rPr sz="1350" kern="0" spc="9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association</a:t>
            </a:r>
            <a:r>
              <a:rPr sz="1350" kern="0" spc="8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heuristics</a:t>
            </a:r>
            <a:r>
              <a:rPr sz="1350" kern="0" spc="9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inflated accuracy.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750" y="405766"/>
            <a:ext cx="6296501" cy="48859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5240">
              <a:spcBef>
                <a:spcPts val="75"/>
              </a:spcBef>
            </a:pPr>
            <a:r>
              <a:rPr dirty="0"/>
              <a:t>3.</a:t>
            </a:r>
            <a:r>
              <a:rPr spc="-68" dirty="0"/>
              <a:t> </a:t>
            </a:r>
            <a:r>
              <a:rPr dirty="0"/>
              <a:t>Interpreting</a:t>
            </a:r>
            <a:r>
              <a:rPr spc="-64" dirty="0"/>
              <a:t> </a:t>
            </a:r>
            <a:r>
              <a:rPr spc="-8" dirty="0"/>
              <a:t>Results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85037" y="1027985"/>
            <a:ext cx="6028253" cy="339233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When</a:t>
            </a:r>
            <a:r>
              <a:rPr spc="-41" dirty="0"/>
              <a:t> </a:t>
            </a:r>
            <a:r>
              <a:rPr dirty="0"/>
              <a:t>interpreting</a:t>
            </a:r>
            <a:r>
              <a:rPr spc="-41" dirty="0"/>
              <a:t> </a:t>
            </a:r>
            <a:r>
              <a:rPr dirty="0"/>
              <a:t>the</a:t>
            </a:r>
            <a:r>
              <a:rPr spc="-34" dirty="0"/>
              <a:t> </a:t>
            </a:r>
            <a:r>
              <a:rPr dirty="0"/>
              <a:t>results</a:t>
            </a:r>
            <a:r>
              <a:rPr spc="-38" dirty="0"/>
              <a:t> </a:t>
            </a:r>
            <a:r>
              <a:rPr dirty="0"/>
              <a:t>of</a:t>
            </a:r>
            <a:r>
              <a:rPr spc="-38" dirty="0"/>
              <a:t> </a:t>
            </a:r>
            <a:r>
              <a:rPr dirty="0"/>
              <a:t>a</a:t>
            </a:r>
            <a:r>
              <a:rPr spc="-41" dirty="0"/>
              <a:t> </a:t>
            </a:r>
            <a:r>
              <a:rPr dirty="0"/>
              <a:t>cognitive</a:t>
            </a:r>
            <a:r>
              <a:rPr spc="-38" dirty="0"/>
              <a:t> </a:t>
            </a:r>
            <a:r>
              <a:rPr dirty="0"/>
              <a:t>assessment,</a:t>
            </a:r>
            <a:r>
              <a:rPr spc="-38" dirty="0"/>
              <a:t> </a:t>
            </a:r>
            <a:r>
              <a:rPr dirty="0"/>
              <a:t>the</a:t>
            </a:r>
            <a:r>
              <a:rPr spc="-38" dirty="0"/>
              <a:t> </a:t>
            </a:r>
            <a:r>
              <a:rPr dirty="0"/>
              <a:t>following</a:t>
            </a:r>
            <a:r>
              <a:rPr spc="-38" dirty="0"/>
              <a:t> </a:t>
            </a:r>
            <a:r>
              <a:rPr dirty="0"/>
              <a:t>factors</a:t>
            </a:r>
            <a:r>
              <a:rPr spc="-38" dirty="0"/>
              <a:t> </a:t>
            </a:r>
            <a:r>
              <a:rPr dirty="0"/>
              <a:t>are</a:t>
            </a:r>
            <a:r>
              <a:rPr spc="-34" dirty="0"/>
              <a:t> </a:t>
            </a:r>
            <a:r>
              <a:rPr spc="-8" dirty="0"/>
              <a:t>important.</a:t>
            </a:r>
          </a:p>
          <a:p>
            <a:pPr>
              <a:spcBef>
                <a:spcPts val="300"/>
              </a:spcBef>
            </a:pPr>
            <a:endParaRPr spc="-8" dirty="0"/>
          </a:p>
          <a:p>
            <a:pPr marL="9525"/>
            <a:r>
              <a:rPr dirty="0"/>
              <a:t>Do</a:t>
            </a:r>
            <a:r>
              <a:rPr spc="-30" dirty="0"/>
              <a:t> </a:t>
            </a:r>
            <a:r>
              <a:rPr dirty="0"/>
              <a:t>compare</a:t>
            </a:r>
            <a:r>
              <a:rPr spc="-30" dirty="0"/>
              <a:t> </a:t>
            </a:r>
            <a:r>
              <a:rPr dirty="0"/>
              <a:t>model</a:t>
            </a:r>
            <a:r>
              <a:rPr spc="-30" dirty="0"/>
              <a:t> </a:t>
            </a:r>
            <a:r>
              <a:rPr dirty="0"/>
              <a:t>and</a:t>
            </a:r>
            <a:r>
              <a:rPr spc="-34" dirty="0"/>
              <a:t> </a:t>
            </a:r>
            <a:r>
              <a:rPr dirty="0"/>
              <a:t>human</a:t>
            </a:r>
            <a:r>
              <a:rPr spc="-30" dirty="0"/>
              <a:t> </a:t>
            </a:r>
            <a:r>
              <a:rPr spc="-8" dirty="0"/>
              <a:t>performance.</a:t>
            </a:r>
          </a:p>
          <a:p>
            <a:pPr marL="9525" marR="1610678">
              <a:lnSpc>
                <a:spcPct val="136100"/>
              </a:lnSpc>
            </a:pPr>
            <a:r>
              <a:rPr dirty="0"/>
              <a:t>Do</a:t>
            </a:r>
            <a:r>
              <a:rPr spc="-34" dirty="0"/>
              <a:t> </a:t>
            </a:r>
            <a:r>
              <a:rPr dirty="0"/>
              <a:t>be</a:t>
            </a:r>
            <a:r>
              <a:rPr spc="-30" dirty="0"/>
              <a:t> </a:t>
            </a:r>
            <a:r>
              <a:rPr dirty="0"/>
              <a:t>explicit</a:t>
            </a:r>
            <a:r>
              <a:rPr spc="-34" dirty="0"/>
              <a:t> </a:t>
            </a:r>
            <a:r>
              <a:rPr dirty="0"/>
              <a:t>about</a:t>
            </a:r>
            <a:r>
              <a:rPr spc="-34" dirty="0"/>
              <a:t> </a:t>
            </a:r>
            <a:r>
              <a:rPr dirty="0"/>
              <a:t>the</a:t>
            </a:r>
            <a:r>
              <a:rPr spc="-34" dirty="0"/>
              <a:t> </a:t>
            </a:r>
            <a:r>
              <a:rPr dirty="0"/>
              <a:t>experimental</a:t>
            </a:r>
            <a:r>
              <a:rPr spc="-30" dirty="0"/>
              <a:t> </a:t>
            </a:r>
            <a:r>
              <a:rPr dirty="0"/>
              <a:t>settings</a:t>
            </a:r>
            <a:r>
              <a:rPr spc="-30" dirty="0"/>
              <a:t> </a:t>
            </a:r>
            <a:r>
              <a:rPr dirty="0"/>
              <a:t>when</a:t>
            </a:r>
            <a:r>
              <a:rPr spc="-34" dirty="0"/>
              <a:t> </a:t>
            </a:r>
            <a:r>
              <a:rPr dirty="0"/>
              <a:t>reporting</a:t>
            </a:r>
            <a:r>
              <a:rPr spc="-38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8" dirty="0"/>
              <a:t>results. </a:t>
            </a:r>
            <a:r>
              <a:rPr dirty="0"/>
              <a:t>Do</a:t>
            </a:r>
            <a:r>
              <a:rPr spc="-26" dirty="0"/>
              <a:t> </a:t>
            </a:r>
            <a:r>
              <a:rPr dirty="0"/>
              <a:t>not</a:t>
            </a:r>
            <a:r>
              <a:rPr spc="-26" dirty="0"/>
              <a:t> </a:t>
            </a:r>
            <a:r>
              <a:rPr dirty="0"/>
              <a:t>overly</a:t>
            </a:r>
            <a:r>
              <a:rPr spc="-26" dirty="0"/>
              <a:t> </a:t>
            </a:r>
            <a:r>
              <a:rPr dirty="0"/>
              <a:t>trust</a:t>
            </a:r>
            <a:r>
              <a:rPr spc="-26" dirty="0"/>
              <a:t> </a:t>
            </a:r>
            <a:r>
              <a:rPr dirty="0"/>
              <a:t>LLM</a:t>
            </a:r>
            <a:r>
              <a:rPr spc="-26" dirty="0"/>
              <a:t> </a:t>
            </a:r>
            <a:r>
              <a:rPr dirty="0"/>
              <a:t>item</a:t>
            </a:r>
            <a:r>
              <a:rPr spc="-30" dirty="0"/>
              <a:t> </a:t>
            </a:r>
            <a:r>
              <a:rPr spc="-8" dirty="0"/>
              <a:t>scoring.</a:t>
            </a:r>
          </a:p>
          <a:p>
            <a:pPr marL="9525" marR="1433036">
              <a:lnSpc>
                <a:spcPct val="136100"/>
              </a:lnSpc>
            </a:pPr>
            <a:r>
              <a:rPr dirty="0"/>
              <a:t>Do</a:t>
            </a:r>
            <a:r>
              <a:rPr spc="-30" dirty="0"/>
              <a:t> </a:t>
            </a:r>
            <a:r>
              <a:rPr dirty="0"/>
              <a:t>not</a:t>
            </a:r>
            <a:r>
              <a:rPr spc="-30" dirty="0"/>
              <a:t> </a:t>
            </a:r>
            <a:r>
              <a:rPr dirty="0"/>
              <a:t>assume</a:t>
            </a:r>
            <a:r>
              <a:rPr spc="-26" dirty="0"/>
              <a:t> </a:t>
            </a:r>
            <a:r>
              <a:rPr dirty="0"/>
              <a:t>that</a:t>
            </a:r>
            <a:r>
              <a:rPr spc="-30" dirty="0"/>
              <a:t> </a:t>
            </a:r>
            <a:r>
              <a:rPr dirty="0"/>
              <a:t>model</a:t>
            </a:r>
            <a:r>
              <a:rPr spc="-30" dirty="0"/>
              <a:t> </a:t>
            </a:r>
            <a:r>
              <a:rPr dirty="0"/>
              <a:t>responses</a:t>
            </a:r>
            <a:r>
              <a:rPr spc="-26" dirty="0"/>
              <a:t> </a:t>
            </a:r>
            <a:r>
              <a:rPr dirty="0"/>
              <a:t>reflect</a:t>
            </a:r>
            <a:r>
              <a:rPr spc="-30" dirty="0"/>
              <a:t> </a:t>
            </a:r>
            <a:r>
              <a:rPr dirty="0"/>
              <a:t>‘universal’</a:t>
            </a:r>
            <a:r>
              <a:rPr spc="-30" dirty="0"/>
              <a:t> </a:t>
            </a:r>
            <a:r>
              <a:rPr dirty="0"/>
              <a:t>human</a:t>
            </a:r>
            <a:r>
              <a:rPr spc="-30" dirty="0"/>
              <a:t> </a:t>
            </a:r>
            <a:r>
              <a:rPr spc="-8" dirty="0"/>
              <a:t>behaviour. </a:t>
            </a:r>
            <a:r>
              <a:rPr dirty="0"/>
              <a:t>Do</a:t>
            </a:r>
            <a:r>
              <a:rPr spc="-23" dirty="0"/>
              <a:t> </a:t>
            </a:r>
            <a:r>
              <a:rPr dirty="0"/>
              <a:t>not</a:t>
            </a:r>
            <a:r>
              <a:rPr spc="-23" dirty="0"/>
              <a:t> </a:t>
            </a:r>
            <a:r>
              <a:rPr dirty="0"/>
              <a:t>assume</a:t>
            </a:r>
            <a:r>
              <a:rPr spc="-23" dirty="0"/>
              <a:t> </a:t>
            </a:r>
            <a:r>
              <a:rPr dirty="0"/>
              <a:t>that</a:t>
            </a:r>
            <a:r>
              <a:rPr spc="-23" dirty="0"/>
              <a:t> </a:t>
            </a:r>
            <a:r>
              <a:rPr dirty="0"/>
              <a:t>models</a:t>
            </a:r>
            <a:r>
              <a:rPr spc="-23" dirty="0"/>
              <a:t> </a:t>
            </a:r>
            <a:r>
              <a:rPr dirty="0"/>
              <a:t>solve</a:t>
            </a:r>
            <a:r>
              <a:rPr spc="-19" dirty="0"/>
              <a:t> </a:t>
            </a:r>
            <a:r>
              <a:rPr dirty="0"/>
              <a:t>the</a:t>
            </a:r>
            <a:r>
              <a:rPr spc="-23" dirty="0"/>
              <a:t> </a:t>
            </a:r>
            <a:r>
              <a:rPr dirty="0"/>
              <a:t>task</a:t>
            </a:r>
            <a:r>
              <a:rPr spc="-19" dirty="0"/>
              <a:t> </a:t>
            </a:r>
            <a:r>
              <a:rPr dirty="0"/>
              <a:t>in</a:t>
            </a:r>
            <a:r>
              <a:rPr spc="-23" dirty="0"/>
              <a:t> </a:t>
            </a:r>
            <a:r>
              <a:rPr dirty="0"/>
              <a:t>the</a:t>
            </a:r>
            <a:r>
              <a:rPr spc="-23" dirty="0"/>
              <a:t> </a:t>
            </a:r>
            <a:r>
              <a:rPr dirty="0"/>
              <a:t>same</a:t>
            </a:r>
            <a:r>
              <a:rPr spc="-19" dirty="0"/>
              <a:t> </a:t>
            </a:r>
            <a:r>
              <a:rPr dirty="0"/>
              <a:t>way</a:t>
            </a:r>
            <a:r>
              <a:rPr spc="-23" dirty="0"/>
              <a:t> </a:t>
            </a:r>
            <a:r>
              <a:rPr dirty="0"/>
              <a:t>as</a:t>
            </a:r>
            <a:r>
              <a:rPr spc="-19" dirty="0"/>
              <a:t> </a:t>
            </a:r>
            <a:r>
              <a:rPr spc="-8" dirty="0"/>
              <a:t>humans.</a:t>
            </a:r>
          </a:p>
          <a:p>
            <a:pPr marL="9525" marR="2863691">
              <a:lnSpc>
                <a:spcPct val="136100"/>
              </a:lnSpc>
            </a:pPr>
            <a:r>
              <a:rPr dirty="0"/>
              <a:t>Do</a:t>
            </a:r>
            <a:r>
              <a:rPr spc="-34" dirty="0"/>
              <a:t> </a:t>
            </a:r>
            <a:r>
              <a:rPr dirty="0"/>
              <a:t>check</a:t>
            </a:r>
            <a:r>
              <a:rPr spc="-34" dirty="0"/>
              <a:t> </a:t>
            </a:r>
            <a:r>
              <a:rPr dirty="0"/>
              <a:t>whether</a:t>
            </a:r>
            <a:r>
              <a:rPr spc="-34" dirty="0"/>
              <a:t> </a:t>
            </a:r>
            <a:r>
              <a:rPr dirty="0"/>
              <a:t>a</a:t>
            </a:r>
            <a:r>
              <a:rPr spc="-38" dirty="0"/>
              <a:t> </a:t>
            </a:r>
            <a:r>
              <a:rPr dirty="0"/>
              <a:t>model</a:t>
            </a:r>
            <a:r>
              <a:rPr spc="-30" dirty="0"/>
              <a:t> </a:t>
            </a:r>
            <a:r>
              <a:rPr dirty="0"/>
              <a:t>generalizes</a:t>
            </a:r>
            <a:r>
              <a:rPr spc="-34" dirty="0"/>
              <a:t> </a:t>
            </a:r>
            <a:r>
              <a:rPr dirty="0"/>
              <a:t>beyond</a:t>
            </a:r>
            <a:r>
              <a:rPr spc="-38" dirty="0"/>
              <a:t> </a:t>
            </a:r>
            <a:r>
              <a:rPr dirty="0"/>
              <a:t>a</a:t>
            </a:r>
            <a:r>
              <a:rPr spc="-38" dirty="0"/>
              <a:t> </a:t>
            </a:r>
            <a:r>
              <a:rPr dirty="0"/>
              <a:t>single</a:t>
            </a:r>
            <a:r>
              <a:rPr spc="-30" dirty="0"/>
              <a:t> </a:t>
            </a:r>
            <a:r>
              <a:rPr spc="-8" dirty="0"/>
              <a:t>test. </a:t>
            </a:r>
            <a:r>
              <a:rPr dirty="0"/>
              <a:t>Do</a:t>
            </a:r>
            <a:r>
              <a:rPr spc="-23" dirty="0"/>
              <a:t> </a:t>
            </a:r>
            <a:r>
              <a:rPr dirty="0"/>
              <a:t>not</a:t>
            </a:r>
            <a:r>
              <a:rPr spc="-23" dirty="0"/>
              <a:t> </a:t>
            </a:r>
            <a:r>
              <a:rPr dirty="0"/>
              <a:t>jump</a:t>
            </a:r>
            <a:r>
              <a:rPr spc="-19" dirty="0"/>
              <a:t> </a:t>
            </a:r>
            <a:r>
              <a:rPr dirty="0"/>
              <a:t>to</a:t>
            </a:r>
            <a:r>
              <a:rPr spc="-19" dirty="0"/>
              <a:t> </a:t>
            </a:r>
            <a:r>
              <a:rPr spc="-8" dirty="0"/>
              <a:t>conclusions.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332" y="710089"/>
            <a:ext cx="304800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4.</a:t>
            </a:r>
            <a:r>
              <a:rPr spc="-34" dirty="0"/>
              <a:t> </a:t>
            </a:r>
            <a:r>
              <a:rPr dirty="0"/>
              <a:t>Open</a:t>
            </a:r>
            <a:r>
              <a:rPr spc="-30" dirty="0"/>
              <a:t> </a:t>
            </a:r>
            <a:r>
              <a:rPr dirty="0"/>
              <a:t>vs.</a:t>
            </a:r>
            <a:r>
              <a:rPr spc="-30" dirty="0"/>
              <a:t> </a:t>
            </a:r>
            <a:r>
              <a:rPr dirty="0"/>
              <a:t>Closed</a:t>
            </a:r>
            <a:r>
              <a:rPr spc="-30" dirty="0"/>
              <a:t> </a:t>
            </a:r>
            <a:r>
              <a:rPr spc="-8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4332" y="1059656"/>
            <a:ext cx="8395811" cy="2967318"/>
          </a:xfrm>
          <a:prstGeom prst="rect">
            <a:avLst/>
          </a:prstGeom>
        </p:spPr>
        <p:txBody>
          <a:bodyPr vert="horz" wrap="square" lIns="0" tIns="32861" rIns="0" bIns="0" rtlCol="0">
            <a:spAutoFit/>
          </a:bodyPr>
          <a:lstStyle/>
          <a:p>
            <a:pPr marL="9525" marR="3810" algn="just" defTabSz="685800">
              <a:lnSpc>
                <a:spcPts val="1454"/>
              </a:lnSpc>
              <a:spcBef>
                <a:spcPts val="259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article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discusses</a:t>
            </a:r>
            <a:r>
              <a:rPr sz="1350" b="1" kern="0" spc="18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challenges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evaluating</a:t>
            </a:r>
            <a:r>
              <a:rPr sz="1350" b="1" kern="0" spc="17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closed</a:t>
            </a:r>
            <a:r>
              <a:rPr sz="1350" b="1" kern="0" spc="17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proprietary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industry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models)</a:t>
            </a:r>
            <a:r>
              <a:rPr sz="135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versus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open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academically</a:t>
            </a:r>
            <a:r>
              <a:rPr sz="135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developed</a:t>
            </a:r>
            <a:r>
              <a:rPr sz="135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models):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algn="just" defTabSz="685800">
              <a:lnSpc>
                <a:spcPts val="1454"/>
              </a:lnSpc>
              <a:spcBef>
                <a:spcPts val="750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Open</a:t>
            </a:r>
            <a:r>
              <a:rPr sz="1350" b="1" kern="0" spc="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Models:</a:t>
            </a:r>
            <a:r>
              <a:rPr sz="1350" b="1" kern="0" spc="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Allow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researchers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access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training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data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kern="0" spc="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algorithms,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enabling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rigorous</a:t>
            </a:r>
            <a:r>
              <a:rPr sz="1350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validation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reproducibility.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algn="just" defTabSz="685800">
              <a:lnSpc>
                <a:spcPts val="1454"/>
              </a:lnSpc>
              <a:spcBef>
                <a:spcPts val="750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Closed Models:</a:t>
            </a:r>
            <a:r>
              <a:rPr sz="1350" b="1" kern="0" spc="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Lack</a:t>
            </a:r>
            <a:r>
              <a:rPr sz="1350" kern="0" spc="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transparency,</a:t>
            </a:r>
            <a:r>
              <a:rPr sz="1350" kern="0" spc="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making</a:t>
            </a:r>
            <a:r>
              <a:rPr sz="1350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results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harder</a:t>
            </a:r>
            <a:r>
              <a:rPr sz="1350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interpret.</a:t>
            </a:r>
            <a:r>
              <a:rPr sz="1350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However,</a:t>
            </a:r>
            <a:r>
              <a:rPr sz="1350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they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are</a:t>
            </a:r>
            <a:r>
              <a:rPr sz="1350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valuable</a:t>
            </a:r>
            <a:r>
              <a:rPr sz="1350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for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practical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applications.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defTabSz="685800">
              <a:spcBef>
                <a:spcPts val="221"/>
              </a:spcBef>
            </a:pP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/>
            <a:r>
              <a:rPr b="1" kern="0" dirty="0">
                <a:solidFill>
                  <a:srgbClr val="4774CA"/>
                </a:solidFill>
                <a:latin typeface="Microsoft YaHei"/>
                <a:cs typeface="Microsoft YaHei"/>
              </a:rPr>
              <a:t>5.</a:t>
            </a:r>
            <a:r>
              <a:rPr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Conclusion</a:t>
            </a:r>
            <a:r>
              <a:rPr b="1" kern="0" spc="-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b="1" kern="0" spc="-2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Recommendations</a:t>
            </a:r>
            <a:endParaRPr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algn="just" defTabSz="685800">
              <a:lnSpc>
                <a:spcPts val="1454"/>
              </a:lnSpc>
              <a:spcBef>
                <a:spcPts val="780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author</a:t>
            </a:r>
            <a:r>
              <a:rPr sz="1350" b="1" kern="0" spc="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concludes</a:t>
            </a:r>
            <a:r>
              <a:rPr sz="1350" b="1" kern="0" spc="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that</a:t>
            </a:r>
            <a:r>
              <a:rPr sz="1350" b="1" kern="0" spc="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scientific</a:t>
            </a:r>
            <a:r>
              <a:rPr sz="1350" b="1" kern="0" spc="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practices</a:t>
            </a:r>
            <a:r>
              <a:rPr sz="1350" b="1" kern="0" spc="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in</a:t>
            </a:r>
            <a:r>
              <a:rPr sz="1350" b="1" kern="0" spc="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AI</a:t>
            </a:r>
            <a:r>
              <a:rPr sz="1350" b="1" kern="0" spc="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psychology</a:t>
            </a:r>
            <a:r>
              <a:rPr sz="1350" b="1" kern="0" spc="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are</a:t>
            </a:r>
            <a:r>
              <a:rPr sz="1350" b="1" kern="0" spc="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still</a:t>
            </a:r>
            <a:r>
              <a:rPr sz="1350" b="1" kern="0" spc="6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evolving.</a:t>
            </a:r>
            <a:r>
              <a:rPr sz="1350" b="1" kern="0" spc="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By</a:t>
            </a:r>
            <a:r>
              <a:rPr sz="1350" b="1" kern="0" spc="6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adhering</a:t>
            </a:r>
            <a:r>
              <a:rPr sz="1350" b="1" kern="0" spc="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to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methodological</a:t>
            </a:r>
            <a:r>
              <a:rPr sz="1350" b="1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rigor,</a:t>
            </a:r>
            <a:r>
              <a:rPr sz="1350" b="1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future</a:t>
            </a:r>
            <a:r>
              <a:rPr sz="1350" b="1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research</a:t>
            </a:r>
            <a:r>
              <a:rPr sz="1350" b="1" kern="0" spc="13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can</a:t>
            </a:r>
            <a:r>
              <a:rPr sz="1350" b="1" kern="0" spc="13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more</a:t>
            </a:r>
            <a:r>
              <a:rPr sz="1350" b="1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accurately</a:t>
            </a:r>
            <a:r>
              <a:rPr sz="1350" b="1" kern="0" spc="14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assess</a:t>
            </a:r>
            <a:r>
              <a:rPr sz="1350" b="1" kern="0" spc="15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LLM</a:t>
            </a:r>
            <a:r>
              <a:rPr sz="1350" b="1" kern="0" spc="14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cognitive</a:t>
            </a:r>
            <a:r>
              <a:rPr sz="1350" b="1" kern="0" spc="15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abilities</a:t>
            </a:r>
            <a:r>
              <a:rPr sz="1350" b="1" kern="0" spc="15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while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acknowledging</a:t>
            </a:r>
            <a:r>
              <a:rPr sz="1350" b="1" kern="0" spc="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their</a:t>
            </a:r>
            <a:r>
              <a:rPr sz="1350" b="1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strengths</a:t>
            </a:r>
            <a:r>
              <a:rPr sz="1350" b="1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b="1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limitations.</a:t>
            </a:r>
            <a:r>
              <a:rPr sz="1350" b="1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b="1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article</a:t>
            </a:r>
            <a:r>
              <a:rPr sz="1350" b="1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suggests</a:t>
            </a:r>
            <a:r>
              <a:rPr sz="1350" b="1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prioritizing</a:t>
            </a:r>
            <a:r>
              <a:rPr sz="1350" b="1" kern="0" spc="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open</a:t>
            </a:r>
            <a:r>
              <a:rPr sz="1350" b="1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</a:t>
            </a:r>
            <a:r>
              <a:rPr sz="1350" b="1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for 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foundational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research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b="1" kern="0" spc="17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using</a:t>
            </a:r>
            <a:r>
              <a:rPr sz="1350" b="1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closed</a:t>
            </a:r>
            <a:r>
              <a:rPr sz="1350" b="1" kern="0" spc="17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</a:t>
            </a:r>
            <a:r>
              <a:rPr sz="1350" b="1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for</a:t>
            </a:r>
            <a:r>
              <a:rPr sz="1350" b="1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applied</a:t>
            </a:r>
            <a:r>
              <a:rPr sz="1350" b="1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studies,</a:t>
            </a:r>
            <a:r>
              <a:rPr sz="1350" b="1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with</a:t>
            </a:r>
            <a:r>
              <a:rPr sz="1350" b="1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41" dirty="0">
                <a:solidFill>
                  <a:srgbClr val="4774CA"/>
                </a:solidFill>
                <a:latin typeface="Microsoft YaHei"/>
                <a:cs typeface="Microsoft YaHei"/>
              </a:rPr>
              <a:t>caution</a:t>
            </a:r>
            <a:r>
              <a:rPr sz="1350" b="1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0" dirty="0">
                <a:solidFill>
                  <a:srgbClr val="4774CA"/>
                </a:solidFill>
                <a:latin typeface="Microsoft YaHei"/>
                <a:cs typeface="Microsoft YaHei"/>
              </a:rPr>
              <a:t>regarding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reproducibility.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332" y="280511"/>
            <a:ext cx="1416844" cy="3323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100" spc="-8" dirty="0"/>
              <a:t>Answers：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374332" y="588278"/>
            <a:ext cx="8395811" cy="4213333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37649" indent="-228124" defTabSz="685800">
              <a:spcBef>
                <a:spcPts val="735"/>
              </a:spcBef>
              <a:buFontTx/>
              <a:buAutoNum type="arabicPeriod"/>
              <a:tabLst>
                <a:tab pos="237649" algn="l"/>
              </a:tabLst>
            </a:pP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How</a:t>
            </a:r>
            <a:r>
              <a:rPr sz="150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50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Scientifically</a:t>
            </a:r>
            <a:r>
              <a:rPr sz="150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Assess</a:t>
            </a:r>
            <a:r>
              <a:rPr sz="150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LLMs'</a:t>
            </a:r>
            <a:r>
              <a:rPr sz="150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Cognitive</a:t>
            </a:r>
            <a:r>
              <a:rPr sz="1500" b="1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Capabilities?</a:t>
            </a:r>
            <a:endParaRPr sz="150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defTabSz="685800">
              <a:lnSpc>
                <a:spcPts val="1454"/>
              </a:lnSpc>
              <a:spcBef>
                <a:spcPts val="780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Avoid</a:t>
            </a:r>
            <a:r>
              <a:rPr sz="1350" b="1" kern="0" spc="-2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Data</a:t>
            </a:r>
            <a:r>
              <a:rPr sz="1350" b="1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Contamination:</a:t>
            </a:r>
            <a:r>
              <a:rPr sz="1350" b="1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Ensure</a:t>
            </a:r>
            <a:r>
              <a:rPr sz="1350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test</a:t>
            </a:r>
            <a:r>
              <a:rPr sz="1350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tasks/data</a:t>
            </a:r>
            <a:r>
              <a:rPr sz="1350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are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not</a:t>
            </a:r>
            <a:r>
              <a:rPr sz="1350" kern="0" spc="-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part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the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model’s</a:t>
            </a:r>
            <a:r>
              <a:rPr sz="1350" kern="0" spc="-1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training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set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use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newly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designed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test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items).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defTabSz="685800">
              <a:lnSpc>
                <a:spcPts val="1454"/>
              </a:lnSpc>
              <a:spcBef>
                <a:spcPts val="750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Diverse</a:t>
            </a:r>
            <a:r>
              <a:rPr sz="1350" b="1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Testing:</a:t>
            </a:r>
            <a:r>
              <a:rPr sz="1350" b="1" kern="0" spc="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Evaluate</a:t>
            </a:r>
            <a:r>
              <a:rPr sz="1350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generalization</a:t>
            </a:r>
            <a:r>
              <a:rPr sz="1350" kern="0" spc="1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through</a:t>
            </a:r>
            <a:r>
              <a:rPr sz="1350" kern="0" spc="2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multi-task,</a:t>
            </a:r>
            <a:r>
              <a:rPr sz="1350" kern="0" spc="2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multi-format</a:t>
            </a:r>
            <a:r>
              <a:rPr sz="1350" kern="0" spc="2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assessments</a:t>
            </a:r>
            <a:r>
              <a:rPr sz="1350" kern="0" spc="2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(text,</a:t>
            </a:r>
            <a:r>
              <a:rPr sz="1350" kern="0" spc="2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images,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logic</a:t>
            </a:r>
            <a:r>
              <a:rPr sz="1350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problems).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defTabSz="685800">
              <a:lnSpc>
                <a:spcPts val="1454"/>
              </a:lnSpc>
              <a:spcBef>
                <a:spcPts val="750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Compare</a:t>
            </a:r>
            <a:r>
              <a:rPr sz="1350" b="1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with</a:t>
            </a:r>
            <a:r>
              <a:rPr sz="1350" b="1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Human</a:t>
            </a:r>
            <a:r>
              <a:rPr sz="1350" b="1" kern="0" spc="3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Performance:</a:t>
            </a:r>
            <a:r>
              <a:rPr sz="1350" b="1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Test</a:t>
            </a:r>
            <a:r>
              <a:rPr sz="1350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humans</a:t>
            </a:r>
            <a:r>
              <a:rPr sz="1350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</a:t>
            </a:r>
            <a:r>
              <a:rPr sz="1350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under</a:t>
            </a:r>
            <a:r>
              <a:rPr sz="1350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identical</a:t>
            </a:r>
            <a:r>
              <a:rPr sz="1350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conditions,</a:t>
            </a:r>
            <a:r>
              <a:rPr sz="1350" kern="0" spc="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analyzing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error</a:t>
            </a:r>
            <a:r>
              <a:rPr sz="1350" kern="0" spc="-6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patterns.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defTabSz="685800">
              <a:lnSpc>
                <a:spcPts val="1454"/>
              </a:lnSpc>
              <a:spcBef>
                <a:spcPts val="750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Controlled</a:t>
            </a:r>
            <a:r>
              <a:rPr sz="1350" b="1" kern="0" spc="24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Experiments:</a:t>
            </a:r>
            <a:r>
              <a:rPr sz="1350" b="1" kern="0" spc="24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Design</a:t>
            </a:r>
            <a:r>
              <a:rPr sz="1350" kern="0" spc="24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baseline</a:t>
            </a:r>
            <a:r>
              <a:rPr sz="1350" kern="0" spc="24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conditions</a:t>
            </a:r>
            <a:r>
              <a:rPr sz="1350" kern="0" spc="24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kern="0" spc="24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removing</a:t>
            </a:r>
            <a:r>
              <a:rPr sz="1350" kern="0" spc="24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key</a:t>
            </a:r>
            <a:r>
              <a:rPr sz="1350" kern="0" spc="24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38" dirty="0">
                <a:solidFill>
                  <a:srgbClr val="4774CA"/>
                </a:solidFill>
                <a:latin typeface="Microsoft YaHei"/>
                <a:cs typeface="Microsoft YaHei"/>
              </a:rPr>
              <a:t>information)</a:t>
            </a:r>
            <a:r>
              <a:rPr sz="1350" kern="0" spc="25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kern="0" spc="25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detect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statistical</a:t>
            </a:r>
            <a:r>
              <a:rPr sz="1350" kern="0" spc="-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shortcuts.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defTabSz="685800">
              <a:spcBef>
                <a:spcPts val="259"/>
              </a:spcBef>
            </a:pP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237649" indent="-228124" defTabSz="685800">
              <a:buFontTx/>
              <a:buAutoNum type="arabicPeriod" startAt="2"/>
              <a:tabLst>
                <a:tab pos="237649" algn="l"/>
              </a:tabLst>
            </a:pP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If</a:t>
            </a:r>
            <a:r>
              <a:rPr sz="150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an</a:t>
            </a:r>
            <a:r>
              <a:rPr sz="150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LLM</a:t>
            </a:r>
            <a:r>
              <a:rPr sz="150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Passes</a:t>
            </a:r>
            <a:r>
              <a:rPr sz="150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</a:t>
            </a:r>
            <a:r>
              <a:rPr sz="150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Human</a:t>
            </a:r>
            <a:r>
              <a:rPr sz="150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Cognitive</a:t>
            </a:r>
            <a:r>
              <a:rPr sz="150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Test,</a:t>
            </a:r>
            <a:r>
              <a:rPr sz="150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Does</a:t>
            </a:r>
            <a:r>
              <a:rPr sz="150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It</a:t>
            </a:r>
            <a:r>
              <a:rPr sz="150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spc="-15" dirty="0">
                <a:solidFill>
                  <a:srgbClr val="4774CA"/>
                </a:solidFill>
                <a:latin typeface="Microsoft YaHei"/>
                <a:cs typeface="Microsoft YaHei"/>
              </a:rPr>
              <a:t>Truly</a:t>
            </a:r>
            <a:r>
              <a:rPr sz="150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Possess</a:t>
            </a:r>
            <a:r>
              <a:rPr sz="1500" b="1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That</a:t>
            </a:r>
            <a:r>
              <a:rPr sz="150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50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Ability?</a:t>
            </a:r>
            <a:endParaRPr sz="150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26670" defTabSz="685800">
              <a:lnSpc>
                <a:spcPts val="1454"/>
              </a:lnSpc>
              <a:spcBef>
                <a:spcPts val="776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Example:</a:t>
            </a:r>
            <a:r>
              <a:rPr sz="1350" b="1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In</a:t>
            </a:r>
            <a:r>
              <a:rPr sz="1350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Winograd</a:t>
            </a:r>
            <a:r>
              <a:rPr sz="1350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Schemas,</a:t>
            </a:r>
            <a:r>
              <a:rPr sz="1350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</a:t>
            </a:r>
            <a:r>
              <a:rPr sz="1350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may</a:t>
            </a:r>
            <a:r>
              <a:rPr sz="1350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use</a:t>
            </a:r>
            <a:r>
              <a:rPr sz="1350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word-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frequency</a:t>
            </a:r>
            <a:r>
              <a:rPr sz="1350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associations</a:t>
            </a:r>
            <a:r>
              <a:rPr sz="1350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"race</a:t>
            </a:r>
            <a:r>
              <a:rPr sz="1350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car</a:t>
            </a:r>
            <a:r>
              <a:rPr sz="1350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→</a:t>
            </a:r>
            <a:r>
              <a:rPr sz="1350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fast")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rather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than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genuine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reasoning.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defTabSz="685800">
              <a:lnSpc>
                <a:spcPts val="1454"/>
              </a:lnSpc>
              <a:spcBef>
                <a:spcPts val="750"/>
              </a:spcBef>
            </a:pP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Even</a:t>
            </a:r>
            <a:r>
              <a:rPr sz="1350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with</a:t>
            </a:r>
            <a:r>
              <a:rPr sz="1350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correct</a:t>
            </a:r>
            <a:r>
              <a:rPr sz="1350" kern="0" spc="18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answers,</a:t>
            </a:r>
            <a:r>
              <a:rPr sz="1350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</a:t>
            </a:r>
            <a:r>
              <a:rPr sz="1350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may</a:t>
            </a:r>
            <a:r>
              <a:rPr sz="1350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use</a:t>
            </a:r>
            <a:r>
              <a:rPr sz="1350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entirely</a:t>
            </a:r>
            <a:r>
              <a:rPr sz="1350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different</a:t>
            </a:r>
            <a:r>
              <a:rPr sz="1350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strategies</a:t>
            </a:r>
            <a:r>
              <a:rPr sz="1350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pattern</a:t>
            </a:r>
            <a:r>
              <a:rPr sz="1350" kern="0" spc="19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matching</a:t>
            </a:r>
            <a:r>
              <a:rPr sz="1350" kern="0" spc="18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vs.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human</a:t>
            </a:r>
            <a:r>
              <a:rPr sz="1350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analogical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reasoning).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defTabSz="685800">
              <a:lnSpc>
                <a:spcPts val="1454"/>
              </a:lnSpc>
              <a:spcBef>
                <a:spcPts val="750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Conclusion:</a:t>
            </a:r>
            <a:r>
              <a:rPr sz="1350" b="1" kern="0" spc="15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Passing</a:t>
            </a:r>
            <a:r>
              <a:rPr sz="1350" kern="0" spc="16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</a:t>
            </a:r>
            <a:r>
              <a:rPr sz="1350" kern="0" spc="15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test</a:t>
            </a:r>
            <a:r>
              <a:rPr sz="1350" kern="0" spc="15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is</a:t>
            </a:r>
            <a:r>
              <a:rPr sz="1350" kern="0" spc="15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</a:t>
            </a:r>
            <a:r>
              <a:rPr sz="1350" kern="0" spc="15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necessary</a:t>
            </a:r>
            <a:r>
              <a:rPr sz="1350" kern="0" spc="15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but</a:t>
            </a:r>
            <a:r>
              <a:rPr sz="1350" kern="0" spc="15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insufficient</a:t>
            </a:r>
            <a:r>
              <a:rPr sz="1350" kern="0" spc="16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condition—multi-dimensional</a:t>
            </a:r>
            <a:r>
              <a:rPr sz="1350" kern="0" spc="16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evidence</a:t>
            </a:r>
            <a:r>
              <a:rPr sz="1350" kern="0" spc="16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is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required.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332" y="266224"/>
            <a:ext cx="587644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3.</a:t>
            </a:r>
            <a:r>
              <a:rPr spc="-56" dirty="0"/>
              <a:t> </a:t>
            </a:r>
            <a:r>
              <a:rPr dirty="0"/>
              <a:t>How</a:t>
            </a:r>
            <a:r>
              <a:rPr spc="-49" dirty="0"/>
              <a:t> </a:t>
            </a:r>
            <a:r>
              <a:rPr dirty="0"/>
              <a:t>to</a:t>
            </a:r>
            <a:r>
              <a:rPr spc="-53" dirty="0"/>
              <a:t> </a:t>
            </a:r>
            <a:r>
              <a:rPr dirty="0"/>
              <a:t>Design</a:t>
            </a:r>
            <a:r>
              <a:rPr spc="-49" dirty="0"/>
              <a:t> </a:t>
            </a:r>
            <a:r>
              <a:rPr spc="-23" dirty="0"/>
              <a:t>Tests</a:t>
            </a:r>
            <a:r>
              <a:rPr spc="-49" dirty="0"/>
              <a:t> </a:t>
            </a:r>
            <a:r>
              <a:rPr dirty="0"/>
              <a:t>That</a:t>
            </a:r>
            <a:r>
              <a:rPr spc="-49" dirty="0"/>
              <a:t> </a:t>
            </a:r>
            <a:r>
              <a:rPr dirty="0"/>
              <a:t>Minimize</a:t>
            </a:r>
            <a:r>
              <a:rPr spc="-53" dirty="0"/>
              <a:t> </a:t>
            </a:r>
            <a:r>
              <a:rPr spc="-8" dirty="0"/>
              <a:t>"Shortcuts"?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4332" y="541495"/>
            <a:ext cx="8395811" cy="42011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9525" defTabSz="685800">
              <a:spcBef>
                <a:spcPts val="660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Adversarial</a:t>
            </a:r>
            <a:r>
              <a:rPr sz="1350" b="1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Design: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85"/>
              </a:spcBef>
              <a:tabLst>
                <a:tab pos="5687378" algn="l"/>
              </a:tabLst>
            </a:pP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Add</a:t>
            </a:r>
            <a:r>
              <a:rPr sz="1350" kern="0" spc="-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counterintuitive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items</a:t>
            </a:r>
            <a:r>
              <a:rPr sz="1350" kern="0" spc="-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kern="0" spc="-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"Ice</a:t>
            </a:r>
            <a:r>
              <a:rPr sz="1350" kern="0" spc="-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is</a:t>
            </a:r>
            <a:r>
              <a:rPr sz="1350" kern="0" spc="-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hotter</a:t>
            </a:r>
            <a:r>
              <a:rPr sz="1350" kern="0" spc="-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than</a:t>
            </a:r>
            <a:r>
              <a:rPr sz="1350" kern="0" spc="-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fire</a:t>
            </a:r>
            <a:r>
              <a:rPr sz="1350" kern="0" spc="-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because</a:t>
            </a:r>
            <a:r>
              <a:rPr sz="1350" kern="0" spc="-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u="heavy" kern="0" dirty="0">
                <a:solidFill>
                  <a:srgbClr val="4774CA"/>
                </a:solidFill>
                <a:uFill>
                  <a:solidFill>
                    <a:srgbClr val="4673C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").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85"/>
              </a:spcBef>
            </a:pP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Use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minimal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contrast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pairs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Winograd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Schemas)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eliminate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superficial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cues.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85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Dynamic</a:t>
            </a:r>
            <a:r>
              <a:rPr sz="1350" b="1" kern="0" spc="-60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Test</a:t>
            </a:r>
            <a:r>
              <a:rPr sz="1350" b="1" kern="0" spc="-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Sets: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defTabSz="685800">
              <a:lnSpc>
                <a:spcPts val="1454"/>
              </a:lnSpc>
              <a:spcBef>
                <a:spcPts val="769"/>
              </a:spcBef>
            </a:pP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Regularly</a:t>
            </a:r>
            <a:r>
              <a:rPr sz="1350" kern="0" spc="22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update</a:t>
            </a:r>
            <a:r>
              <a:rPr sz="1350" kern="0" spc="22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test</a:t>
            </a:r>
            <a:r>
              <a:rPr sz="1350" kern="0" spc="22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items</a:t>
            </a:r>
            <a:r>
              <a:rPr sz="1350" kern="0" spc="23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kern="0" spc="23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prevent</a:t>
            </a:r>
            <a:r>
              <a:rPr sz="1350" kern="0" spc="23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memorization</a:t>
            </a:r>
            <a:r>
              <a:rPr sz="1350" kern="0" spc="23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kern="0" spc="23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WinoGrande’s</a:t>
            </a:r>
            <a:r>
              <a:rPr sz="1350" kern="0" spc="23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crowdsourced</a:t>
            </a:r>
            <a:r>
              <a:rPr sz="1350" kern="0" spc="23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dataset expansion).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66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Causal</a:t>
            </a:r>
            <a:r>
              <a:rPr sz="1350" b="1" kern="0" spc="-2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Validation: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defTabSz="685800">
              <a:lnSpc>
                <a:spcPts val="1454"/>
              </a:lnSpc>
              <a:spcBef>
                <a:spcPts val="769"/>
              </a:spcBef>
            </a:pP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Remove</a:t>
            </a:r>
            <a:r>
              <a:rPr sz="1350" kern="0" spc="24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critical</a:t>
            </a:r>
            <a:r>
              <a:rPr sz="1350" kern="0" spc="25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information—if</a:t>
            </a:r>
            <a:r>
              <a:rPr sz="1350" kern="0" spc="25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models</a:t>
            </a:r>
            <a:r>
              <a:rPr sz="1350" kern="0" spc="25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still</a:t>
            </a:r>
            <a:r>
              <a:rPr sz="1350" kern="0" spc="24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"guess</a:t>
            </a:r>
            <a:r>
              <a:rPr sz="1350" kern="0" spc="25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correctly,"</a:t>
            </a:r>
            <a:r>
              <a:rPr sz="1350" kern="0" spc="25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bias</a:t>
            </a:r>
            <a:r>
              <a:rPr sz="1350" kern="0" spc="25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is</a:t>
            </a:r>
            <a:r>
              <a:rPr sz="1350" kern="0" spc="24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likely</a:t>
            </a:r>
            <a:r>
              <a:rPr sz="1350" kern="0" spc="26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at</a:t>
            </a:r>
            <a:r>
              <a:rPr sz="1350" kern="0" spc="25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play</a:t>
            </a:r>
            <a:r>
              <a:rPr sz="1350" kern="0" spc="26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kern="0" spc="25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26" dirty="0">
                <a:solidFill>
                  <a:srgbClr val="4774CA"/>
                </a:solidFill>
                <a:latin typeface="Microsoft YaHei"/>
                <a:cs typeface="Microsoft YaHei"/>
              </a:rPr>
              <a:t>Elazar’s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baseline</a:t>
            </a:r>
            <a:r>
              <a:rPr sz="1350" kern="0" spc="-7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experiments).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66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Multimodal</a:t>
            </a:r>
            <a:r>
              <a:rPr sz="1350" b="1" kern="0" spc="-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Testing: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marR="3810" defTabSz="685800">
              <a:lnSpc>
                <a:spcPts val="1454"/>
              </a:lnSpc>
              <a:spcBef>
                <a:spcPts val="769"/>
              </a:spcBef>
            </a:pP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Combine</a:t>
            </a:r>
            <a:r>
              <a:rPr sz="1350" kern="0" spc="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text,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images,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and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videos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(e.g.,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"Describe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physical</a:t>
            </a:r>
            <a:r>
              <a:rPr sz="1350" kern="0" spc="5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anomalies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in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this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picture")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to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reduce</a:t>
            </a:r>
            <a:r>
              <a:rPr sz="1350" kern="0" spc="56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text-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only</a:t>
            </a:r>
            <a:r>
              <a:rPr sz="1350" kern="0" spc="-38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statistical</a:t>
            </a:r>
            <a:r>
              <a:rPr sz="1350" kern="0" spc="-34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exploits.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defTabSz="685800">
              <a:spcBef>
                <a:spcPts val="281"/>
              </a:spcBef>
            </a:pP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/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Case</a:t>
            </a:r>
            <a:r>
              <a:rPr sz="1350" b="1" kern="0" spc="-23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b="1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Studies: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85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Failure:</a:t>
            </a:r>
            <a:r>
              <a:rPr sz="1350" b="1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Original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Winograd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Schema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had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~10%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of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items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solvable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via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19" dirty="0">
                <a:solidFill>
                  <a:srgbClr val="4774CA"/>
                </a:solidFill>
                <a:latin typeface="Microsoft YaHei"/>
                <a:cs typeface="Microsoft YaHei"/>
              </a:rPr>
              <a:t>word-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frequency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heuristics.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  <a:p>
            <a:pPr marL="9525" defTabSz="685800">
              <a:spcBef>
                <a:spcPts val="585"/>
              </a:spcBef>
            </a:pPr>
            <a:r>
              <a:rPr sz="1350" b="1" kern="0" dirty="0">
                <a:solidFill>
                  <a:srgbClr val="4774CA"/>
                </a:solidFill>
                <a:latin typeface="Microsoft YaHei"/>
                <a:cs typeface="Microsoft YaHei"/>
              </a:rPr>
              <a:t>Success:</a:t>
            </a:r>
            <a:r>
              <a:rPr sz="1350" b="1" kern="0" spc="-49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WinoGrande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reduced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accuracy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by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automatically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filtering</a:t>
            </a:r>
            <a:r>
              <a:rPr sz="1350" kern="0" spc="-41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association-</a:t>
            </a:r>
            <a:r>
              <a:rPr sz="1350" kern="0" dirty="0">
                <a:solidFill>
                  <a:srgbClr val="4774CA"/>
                </a:solidFill>
                <a:latin typeface="Microsoft YaHei"/>
                <a:cs typeface="Microsoft YaHei"/>
              </a:rPr>
              <a:t>biased</a:t>
            </a:r>
            <a:r>
              <a:rPr sz="1350" kern="0" spc="-45" dirty="0">
                <a:solidFill>
                  <a:srgbClr val="4774CA"/>
                </a:solidFill>
                <a:latin typeface="Microsoft YaHei"/>
                <a:cs typeface="Microsoft YaHei"/>
              </a:rPr>
              <a:t> </a:t>
            </a:r>
            <a:r>
              <a:rPr sz="1350" kern="0" spc="-8" dirty="0">
                <a:solidFill>
                  <a:srgbClr val="4774CA"/>
                </a:solidFill>
                <a:latin typeface="Microsoft YaHei"/>
                <a:cs typeface="Microsoft YaHei"/>
              </a:rPr>
              <a:t>items.</a:t>
            </a:r>
            <a:endParaRPr sz="1350" kern="0">
              <a:solidFill>
                <a:sysClr val="windowText" lastClr="000000"/>
              </a:solidFill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9650-B769-D445-47E6-D906F0E7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C61C20-6B95-C491-D90F-11B555078AA2}"/>
              </a:ext>
            </a:extLst>
          </p:cNvPr>
          <p:cNvSpPr txBox="1"/>
          <p:nvPr/>
        </p:nvSpPr>
        <p:spPr>
          <a:xfrm>
            <a:off x="-4190" y="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pic>
        <p:nvPicPr>
          <p:cNvPr id="2" name="Picture 1" descr="A screenshot of a test&#10;&#10;AI-generated content may be incorrect.">
            <a:extLst>
              <a:ext uri="{FF2B5EF4-FFF2-40B4-BE49-F238E27FC236}">
                <a16:creationId xmlns:a16="http://schemas.microsoft.com/office/drawing/2014/main" id="{2EEE36B6-8C09-A6A3-2168-7DE7B873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40" y="572053"/>
            <a:ext cx="9131316" cy="42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D933-F515-740A-FE50-A0487CF1A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60306D-8724-1A0E-5E4B-FB2B91E8DC9E}"/>
              </a:ext>
            </a:extLst>
          </p:cNvPr>
          <p:cNvSpPr txBox="1"/>
          <p:nvPr/>
        </p:nvSpPr>
        <p:spPr>
          <a:xfrm>
            <a:off x="-4190" y="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8C95E-1929-D3F1-0016-2496279C3491}"/>
              </a:ext>
            </a:extLst>
          </p:cNvPr>
          <p:cNvSpPr txBox="1"/>
          <p:nvPr/>
        </p:nvSpPr>
        <p:spPr>
          <a:xfrm>
            <a:off x="265814" y="723487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🗓️ Training Schedule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2AC8B-1B80-5147-3065-317B3F5FC578}"/>
              </a:ext>
            </a:extLst>
          </p:cNvPr>
          <p:cNvSpPr txBox="1"/>
          <p:nvPr/>
        </p:nvSpPr>
        <p:spPr>
          <a:xfrm>
            <a:off x="265814" y="1092819"/>
            <a:ext cx="7549116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b="1" dirty="0"/>
              <a:t>🔁 Step-by-Step: What Happens During Training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/>
              <a:t>✅ Step 1: Dataset Preparation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You split your dataset into: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Training set</a:t>
            </a:r>
            <a:r>
              <a:rPr lang="en-US" sz="2400" dirty="0"/>
              <a:t> (e.g., 80%)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Validation set</a:t>
            </a:r>
            <a:r>
              <a:rPr lang="en-US" sz="2400" dirty="0"/>
              <a:t> (e.g., 10%)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Test set</a:t>
            </a:r>
            <a:r>
              <a:rPr lang="en-US" sz="2400" dirty="0"/>
              <a:t>: (e.g., 10%, </a:t>
            </a:r>
            <a:r>
              <a:rPr lang="en-US" sz="2400" i="1" dirty="0"/>
              <a:t>held until the very end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19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ACB6C-A77C-1A3F-3B19-87A3660DD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E5AC1-548F-304C-7C30-D33E1306DCE0}"/>
              </a:ext>
            </a:extLst>
          </p:cNvPr>
          <p:cNvSpPr txBox="1"/>
          <p:nvPr/>
        </p:nvSpPr>
        <p:spPr>
          <a:xfrm>
            <a:off x="-4190" y="0"/>
            <a:ext cx="91481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 Option I: </a:t>
            </a:r>
            <a:r>
              <a:rPr lang="en-US" sz="28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training pipeline explanations </a:t>
            </a:r>
            <a:endParaRPr lang="en-US" sz="2800" kern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000" dirty="0">
              <a:sym typeface="+mn-ea"/>
            </a:endParaRPr>
          </a:p>
          <a:p>
            <a:endParaRPr lang="en-US" altLang="zh-CN" sz="3000" dirty="0"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E04C2-A06A-ADE5-F4EE-23611A5639A8}"/>
              </a:ext>
            </a:extLst>
          </p:cNvPr>
          <p:cNvSpPr txBox="1"/>
          <p:nvPr/>
        </p:nvSpPr>
        <p:spPr>
          <a:xfrm>
            <a:off x="265814" y="723487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🗓️ Training Schedule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CE6B1-C79D-68D2-DD2D-14943B3E2A72}"/>
              </a:ext>
            </a:extLst>
          </p:cNvPr>
          <p:cNvSpPr txBox="1"/>
          <p:nvPr/>
        </p:nvSpPr>
        <p:spPr>
          <a:xfrm>
            <a:off x="265814" y="1092819"/>
            <a:ext cx="7549116" cy="419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✅ Step 2: Training in Batches (Within Each Epoch)</a:t>
            </a:r>
          </a:p>
          <a:p>
            <a:pPr>
              <a:buNone/>
            </a:pPr>
            <a:r>
              <a:rPr lang="en-US" dirty="0"/>
              <a:t>Imagine: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set: 1,000 samples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Batch size: 10</a:t>
            </a:r>
            <a:br>
              <a:rPr lang="en-US" dirty="0"/>
            </a:br>
            <a:r>
              <a:rPr lang="en-US" dirty="0"/>
              <a:t>Then: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b="1" dirty="0"/>
              <a:t>epoch</a:t>
            </a:r>
            <a:r>
              <a:rPr lang="en-US" dirty="0"/>
              <a:t> = 1,000 ÷ 10 = </a:t>
            </a:r>
            <a:r>
              <a:rPr lang="en-US" b="1" dirty="0"/>
              <a:t>100 batches</a:t>
            </a:r>
            <a:endParaRPr lang="en-US" dirty="0"/>
          </a:p>
          <a:p>
            <a:pPr>
              <a:buNone/>
            </a:pPr>
            <a:r>
              <a:rPr lang="en-US" dirty="0"/>
              <a:t>🧠 </a:t>
            </a:r>
            <a:r>
              <a:rPr lang="en-US" b="1" dirty="0"/>
              <a:t>Each batch = 1 training step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every batch: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predicts 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model compares its predictions to the true answers (computes loss)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model updates its internal weights to improve</a:t>
            </a:r>
          </a:p>
          <a:p>
            <a:r>
              <a:rPr lang="en-US" dirty="0"/>
              <a:t>This repeats </a:t>
            </a:r>
            <a:r>
              <a:rPr lang="en-US" b="1" dirty="0"/>
              <a:t>for every batch in the epoch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05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63"/>
    </mc:Choice>
    <mc:Fallback xmlns="">
      <p:transition spd="slow" advTm="23526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A16685"/>
      </a:accent1>
      <a:accent2>
        <a:srgbClr val="212121"/>
      </a:accent2>
      <a:accent3>
        <a:srgbClr val="D4AFC3"/>
      </a:accent3>
      <a:accent4>
        <a:srgbClr val="AD3E79"/>
      </a:accent4>
      <a:accent5>
        <a:srgbClr val="CF6DA1"/>
      </a:accent5>
      <a:accent6>
        <a:srgbClr val="6E3855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绿色">
      <a:dk1>
        <a:srgbClr val="000000"/>
      </a:dk1>
      <a:lt1>
        <a:srgbClr val="FFFFFF"/>
      </a:lt1>
      <a:dk2>
        <a:srgbClr val="00A2E9"/>
      </a:dk2>
      <a:lt2>
        <a:srgbClr val="E3DED1"/>
      </a:lt2>
      <a:accent1>
        <a:srgbClr val="013A8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00A2E9"/>
    </a:dk2>
    <a:lt2>
      <a:srgbClr val="E3DED1"/>
    </a:lt2>
    <a:accent1>
      <a:srgbClr val="013A8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4290</Words>
  <Application>Microsoft Macintosh PowerPoint</Application>
  <PresentationFormat>On-screen Show (16:9)</PresentationFormat>
  <Paragraphs>433</Paragraphs>
  <Slides>67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67</vt:i4>
      </vt:variant>
    </vt:vector>
  </HeadingPairs>
  <TitlesOfParts>
    <vt:vector size="89" baseType="lpstr">
      <vt:lpstr>Catamaran Light</vt:lpstr>
      <vt:lpstr>等线</vt:lpstr>
      <vt:lpstr>等线 Light</vt:lpstr>
      <vt:lpstr>Fira Sans Extra Condensed Medium</vt:lpstr>
      <vt:lpstr>方正舒体</vt:lpstr>
      <vt:lpstr>Inter</vt:lpstr>
      <vt:lpstr>Microsoft YaHei</vt:lpstr>
      <vt:lpstr>Microsoft YaHei</vt:lpstr>
      <vt:lpstr>NimbusRomNo9L</vt:lpstr>
      <vt:lpstr>Aptos</vt:lpstr>
      <vt:lpstr>Aptos Display</vt:lpstr>
      <vt:lpstr>Arial</vt:lpstr>
      <vt:lpstr>Calibri</vt:lpstr>
      <vt:lpstr>Livvic</vt:lpstr>
      <vt:lpstr>Roboto</vt:lpstr>
      <vt:lpstr>Times New Roman</vt:lpstr>
      <vt:lpstr>Wingdings</vt:lpstr>
      <vt:lpstr>Office Theme</vt:lpstr>
      <vt:lpstr>1_Office Theme</vt:lpstr>
      <vt:lpstr>Engineering Project Proposal by Slidesgo</vt:lpstr>
      <vt:lpstr>Office 主题​​</vt:lpstr>
      <vt:lpstr>2_Office Theme</vt:lpstr>
      <vt:lpstr>Lecture 10: LLM Fine Tuning III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Option II: Social Simulation pipeline explanations </vt:lpstr>
      <vt:lpstr>PowerPoint Presentation</vt:lpstr>
      <vt:lpstr>PowerPoint Presentation</vt:lpstr>
      <vt:lpstr>PowerPoint Presentation</vt:lpstr>
      <vt:lpstr>PowerPoint Presentation</vt:lpstr>
      <vt:lpstr>Emergent Behavior Plots</vt:lpstr>
      <vt:lpstr>Social Experiments &amp; Case Studies</vt:lpstr>
      <vt:lpstr>PowerPoint Presentation</vt:lpstr>
      <vt:lpstr>Social Experiments &amp; Case Studies</vt:lpstr>
      <vt:lpstr>PowerPoint Presentation</vt:lpstr>
      <vt:lpstr>PowerPoint Presentation</vt:lpstr>
      <vt:lpstr>PowerPoint Presentation</vt:lpstr>
      <vt:lpstr>Multiagent Finetuning: Self Improvement with Diverse Reasoning Chains</vt:lpstr>
      <vt:lpstr>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evaluate the cognitive abilities of LLMs</vt:lpstr>
      <vt:lpstr>1. Background and Motivation</vt:lpstr>
      <vt:lpstr>2. Experimental Design</vt:lpstr>
      <vt:lpstr>Experimental design</vt:lpstr>
      <vt:lpstr>The Winograd Schema Challenge</vt:lpstr>
      <vt:lpstr>Key Issues with the WSC</vt:lpstr>
      <vt:lpstr>3. Interpreting Results</vt:lpstr>
      <vt:lpstr>4. Open vs. Closed Models</vt:lpstr>
      <vt:lpstr>Answers：</vt:lpstr>
      <vt:lpstr>3. How to Design Tests That Minimize "Shortcuts"?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Prof.ZHAO Zhanzhan (HSS)</cp:lastModifiedBy>
  <cp:revision>66</cp:revision>
  <dcterms:created xsi:type="dcterms:W3CDTF">2025-03-19T04:30:20Z</dcterms:created>
  <dcterms:modified xsi:type="dcterms:W3CDTF">2025-05-21T08:44:18Z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F0F4D2B2A8E8C8891620DA67D7FDC374_42</vt:lpwstr>
  </property>
  <property fmtid="{D5CDD505-2E9C-101B-9397-08002B2CF9AE}" pid="3" name="KSOProductBuildVer">
    <vt:lpwstr>2052-6.14.0.8924</vt:lpwstr>
  </property>
</Properties>
</file>